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62" r:id="rId3"/>
    <p:sldId id="260" r:id="rId4"/>
    <p:sldId id="261" r:id="rId5"/>
    <p:sldId id="263" r:id="rId6"/>
    <p:sldId id="264" r:id="rId7"/>
    <p:sldId id="265" r:id="rId8"/>
    <p:sldId id="266" r:id="rId9"/>
    <p:sldId id="267" r:id="rId10"/>
    <p:sldId id="270" r:id="rId11"/>
    <p:sldId id="271" r:id="rId12"/>
    <p:sldId id="269" r:id="rId13"/>
    <p:sldId id="268" r:id="rId14"/>
    <p:sldId id="272" r:id="rId15"/>
    <p:sldId id="273" r:id="rId16"/>
    <p:sldId id="274" r:id="rId17"/>
    <p:sldId id="275" r:id="rId18"/>
    <p:sldId id="276" r:id="rId19"/>
    <p:sldId id="277" r:id="rId20"/>
    <p:sldId id="293" r:id="rId21"/>
    <p:sldId id="278" r:id="rId22"/>
    <p:sldId id="287" r:id="rId23"/>
    <p:sldId id="280" r:id="rId24"/>
    <p:sldId id="281" r:id="rId25"/>
    <p:sldId id="282" r:id="rId26"/>
    <p:sldId id="283" r:id="rId27"/>
    <p:sldId id="284" r:id="rId28"/>
    <p:sldId id="285" r:id="rId29"/>
    <p:sldId id="286" r:id="rId30"/>
    <p:sldId id="288" r:id="rId31"/>
    <p:sldId id="289" r:id="rId32"/>
    <p:sldId id="294" r:id="rId33"/>
    <p:sldId id="290" r:id="rId34"/>
    <p:sldId id="291" r:id="rId35"/>
    <p:sldId id="292" r:id="rId36"/>
    <p:sldId id="295" r:id="rId37"/>
    <p:sldId id="296" r:id="rId38"/>
    <p:sldId id="297" r:id="rId3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15"/>
    <p:restoredTop sz="94340"/>
  </p:normalViewPr>
  <p:slideViewPr>
    <p:cSldViewPr snapToGrid="0" snapToObjects="1">
      <p:cViewPr varScale="1">
        <p:scale>
          <a:sx n="75" d="100"/>
          <a:sy n="75" d="100"/>
        </p:scale>
        <p:origin x="14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59EA1-2AEC-E14B-93CD-2245B0DDE305}" type="datetimeFigureOut">
              <a:t>05/02/18</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FE8A8-F9B7-EA48-8ECA-9DD8579EE8BF}" type="slidenum">
              <a:t>‹#›</a:t>
            </a:fld>
            <a:endParaRPr lang="it-IT"/>
          </a:p>
        </p:txBody>
      </p:sp>
    </p:spTree>
    <p:extLst>
      <p:ext uri="{BB962C8B-B14F-4D97-AF65-F5344CB8AC3E}">
        <p14:creationId xmlns:p14="http://schemas.microsoft.com/office/powerpoint/2010/main" val="1756447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9D60DB9-C8B1-DC49-81E2-2A5DCFEE3DA0}"/>
              </a:ext>
            </a:extLst>
          </p:cNvPr>
          <p:cNvSpPr txBox="1">
            <a:spLocks noGrp="1"/>
          </p:cNvSpPr>
          <p:nvPr>
            <p:ph type="sldNum" sz="quarter" idx="5"/>
          </p:nvPr>
        </p:nvSpPr>
        <p:spPr>
          <a:ln/>
        </p:spPr>
        <p:txBody>
          <a:bodyPr lIns="0" tIns="0" rIns="0" bIns="0" anchor="b" anchorCtr="0">
            <a:noAutofit/>
          </a:bodyPr>
          <a:lstStyle/>
          <a:p>
            <a:pPr lvl="0"/>
            <a:fld id="{7612CA4C-FFA7-B643-AE82-90B1F87DB32F}" type="slidenum">
              <a:t>1</a:t>
            </a:fld>
            <a:endParaRPr lang="en-GB"/>
          </a:p>
        </p:txBody>
      </p:sp>
      <p:sp>
        <p:nvSpPr>
          <p:cNvPr id="2" name="Slide Image Placeholder 1">
            <a:extLst>
              <a:ext uri="{FF2B5EF4-FFF2-40B4-BE49-F238E27FC236}">
                <a16:creationId xmlns:a16="http://schemas.microsoft.com/office/drawing/2014/main" id="{7568497C-D13D-AC43-804D-2F768D5A1160}"/>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5FBE399-A024-CE4E-9FA2-1172FDB0A965}"/>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325522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F667-F2FD-5D4B-876C-26E4FCEC25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4C215A1D-644C-1741-A1C5-2E060FAFE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C514898B-D4C5-2444-A726-2641A5906700}"/>
              </a:ext>
            </a:extLst>
          </p:cNvPr>
          <p:cNvSpPr>
            <a:spLocks noGrp="1"/>
          </p:cNvSpPr>
          <p:nvPr>
            <p:ph type="dt" sz="half" idx="10"/>
          </p:nvPr>
        </p:nvSpPr>
        <p:spPr/>
        <p:txBody>
          <a:bodyPr/>
          <a:lstStyle/>
          <a:p>
            <a:fld id="{CFEFF344-A888-144A-AD42-4345FF02034E}" type="datetimeFigureOut">
              <a:t>05/02/18</a:t>
            </a:fld>
            <a:endParaRPr lang="it-IT"/>
          </a:p>
        </p:txBody>
      </p:sp>
      <p:sp>
        <p:nvSpPr>
          <p:cNvPr id="5" name="Footer Placeholder 4">
            <a:extLst>
              <a:ext uri="{FF2B5EF4-FFF2-40B4-BE49-F238E27FC236}">
                <a16:creationId xmlns:a16="http://schemas.microsoft.com/office/drawing/2014/main" id="{D295A1B3-76B4-304A-95FA-B56F5A6054E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756E3DB-5BF9-444D-BBC7-C0474677836B}"/>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401935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A5A-2D6A-0648-9FAD-89807227FDD0}"/>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5472909E-C847-394C-BA6E-52BD6DADBCB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0054781-05A0-8C41-872E-DDCB3EC45551}"/>
              </a:ext>
            </a:extLst>
          </p:cNvPr>
          <p:cNvSpPr>
            <a:spLocks noGrp="1"/>
          </p:cNvSpPr>
          <p:nvPr>
            <p:ph type="dt" sz="half" idx="10"/>
          </p:nvPr>
        </p:nvSpPr>
        <p:spPr/>
        <p:txBody>
          <a:bodyPr/>
          <a:lstStyle/>
          <a:p>
            <a:fld id="{CFEFF344-A888-144A-AD42-4345FF02034E}" type="datetimeFigureOut">
              <a:t>05/02/18</a:t>
            </a:fld>
            <a:endParaRPr lang="it-IT"/>
          </a:p>
        </p:txBody>
      </p:sp>
      <p:sp>
        <p:nvSpPr>
          <p:cNvPr id="5" name="Footer Placeholder 4">
            <a:extLst>
              <a:ext uri="{FF2B5EF4-FFF2-40B4-BE49-F238E27FC236}">
                <a16:creationId xmlns:a16="http://schemas.microsoft.com/office/drawing/2014/main" id="{4A0B276D-AD66-BF4F-8A70-B9598A641F6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261CD4-9263-004F-BDCB-4A22CCD361BA}"/>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60681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0912F5-9225-234D-873A-6A03988F6C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06250317-0AA4-7346-AD7D-E51598FBF7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91F25E4-97F2-7843-A252-6AD193F95BBC}"/>
              </a:ext>
            </a:extLst>
          </p:cNvPr>
          <p:cNvSpPr>
            <a:spLocks noGrp="1"/>
          </p:cNvSpPr>
          <p:nvPr>
            <p:ph type="dt" sz="half" idx="10"/>
          </p:nvPr>
        </p:nvSpPr>
        <p:spPr/>
        <p:txBody>
          <a:bodyPr/>
          <a:lstStyle/>
          <a:p>
            <a:fld id="{CFEFF344-A888-144A-AD42-4345FF02034E}" type="datetimeFigureOut">
              <a:t>05/02/18</a:t>
            </a:fld>
            <a:endParaRPr lang="it-IT"/>
          </a:p>
        </p:txBody>
      </p:sp>
      <p:sp>
        <p:nvSpPr>
          <p:cNvPr id="5" name="Footer Placeholder 4">
            <a:extLst>
              <a:ext uri="{FF2B5EF4-FFF2-40B4-BE49-F238E27FC236}">
                <a16:creationId xmlns:a16="http://schemas.microsoft.com/office/drawing/2014/main" id="{18AC0194-2519-A940-B3DB-EF800D34E5D0}"/>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FA2C68B-CDF5-D54A-9AB7-4DBF155EF67F}"/>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969400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D29CA-ED58-EA44-92F4-0F23F9CB5E32}"/>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658FDCB7-0191-F241-B968-A52E9A67C5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981BFB6-08BD-1349-962D-BA22A2C882B2}"/>
              </a:ext>
            </a:extLst>
          </p:cNvPr>
          <p:cNvSpPr>
            <a:spLocks noGrp="1"/>
          </p:cNvSpPr>
          <p:nvPr>
            <p:ph type="dt" sz="half" idx="10"/>
          </p:nvPr>
        </p:nvSpPr>
        <p:spPr/>
        <p:txBody>
          <a:bodyPr/>
          <a:lstStyle/>
          <a:p>
            <a:fld id="{CFEFF344-A888-144A-AD42-4345FF02034E}" type="datetimeFigureOut">
              <a:t>05/02/18</a:t>
            </a:fld>
            <a:endParaRPr lang="it-IT"/>
          </a:p>
        </p:txBody>
      </p:sp>
      <p:sp>
        <p:nvSpPr>
          <p:cNvPr id="5" name="Footer Placeholder 4">
            <a:extLst>
              <a:ext uri="{FF2B5EF4-FFF2-40B4-BE49-F238E27FC236}">
                <a16:creationId xmlns:a16="http://schemas.microsoft.com/office/drawing/2014/main" id="{2BDEC35E-7337-5747-8CE4-55BD65CB3C8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E1BB5675-1E61-D548-89CF-A45ED41F16FE}"/>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572634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CC24-4470-2E49-80A9-15E492B40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C1791345-6692-874C-A193-5A6869B63D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859BD8-34D8-8143-9728-2B74B4EB6508}"/>
              </a:ext>
            </a:extLst>
          </p:cNvPr>
          <p:cNvSpPr>
            <a:spLocks noGrp="1"/>
          </p:cNvSpPr>
          <p:nvPr>
            <p:ph type="dt" sz="half" idx="10"/>
          </p:nvPr>
        </p:nvSpPr>
        <p:spPr/>
        <p:txBody>
          <a:bodyPr/>
          <a:lstStyle/>
          <a:p>
            <a:fld id="{CFEFF344-A888-144A-AD42-4345FF02034E}" type="datetimeFigureOut">
              <a:t>05/02/18</a:t>
            </a:fld>
            <a:endParaRPr lang="it-IT"/>
          </a:p>
        </p:txBody>
      </p:sp>
      <p:sp>
        <p:nvSpPr>
          <p:cNvPr id="5" name="Footer Placeholder 4">
            <a:extLst>
              <a:ext uri="{FF2B5EF4-FFF2-40B4-BE49-F238E27FC236}">
                <a16:creationId xmlns:a16="http://schemas.microsoft.com/office/drawing/2014/main" id="{0EFF6F4F-778D-034F-BE82-64328514FF6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6A11C7EE-6079-B44F-97A9-2528E37619CD}"/>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9933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6811D-5C2D-0A47-99D7-FAF425973D20}"/>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6CEFFB3D-4EDD-5F4A-9622-7649BD907D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1A375282-417D-6C4B-9495-28FE6A268A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3F770C08-2AC9-3D45-96B2-2D9650051A62}"/>
              </a:ext>
            </a:extLst>
          </p:cNvPr>
          <p:cNvSpPr>
            <a:spLocks noGrp="1"/>
          </p:cNvSpPr>
          <p:nvPr>
            <p:ph type="dt" sz="half" idx="10"/>
          </p:nvPr>
        </p:nvSpPr>
        <p:spPr/>
        <p:txBody>
          <a:bodyPr/>
          <a:lstStyle/>
          <a:p>
            <a:fld id="{CFEFF344-A888-144A-AD42-4345FF02034E}" type="datetimeFigureOut">
              <a:t>05/02/18</a:t>
            </a:fld>
            <a:endParaRPr lang="it-IT"/>
          </a:p>
        </p:txBody>
      </p:sp>
      <p:sp>
        <p:nvSpPr>
          <p:cNvPr id="6" name="Footer Placeholder 5">
            <a:extLst>
              <a:ext uri="{FF2B5EF4-FFF2-40B4-BE49-F238E27FC236}">
                <a16:creationId xmlns:a16="http://schemas.microsoft.com/office/drawing/2014/main" id="{5A4AC147-FA25-8043-AE89-565674F33BF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F04DE29-13B9-114B-95C8-444DFB38431A}"/>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88662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BAD7-DE01-2944-91C7-D9651D2CDF37}"/>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89CC9FA0-BC90-3143-B47C-C8EE6F623B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8E1762-2688-6645-A2C8-BAA3BA8DEB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8F37B896-93F8-B447-A188-4008671B71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8AE5CA-4F95-E34A-916B-5651311F28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BDBE5962-7EF6-4B4C-8069-F20C115E3D17}"/>
              </a:ext>
            </a:extLst>
          </p:cNvPr>
          <p:cNvSpPr>
            <a:spLocks noGrp="1"/>
          </p:cNvSpPr>
          <p:nvPr>
            <p:ph type="dt" sz="half" idx="10"/>
          </p:nvPr>
        </p:nvSpPr>
        <p:spPr/>
        <p:txBody>
          <a:bodyPr/>
          <a:lstStyle/>
          <a:p>
            <a:fld id="{CFEFF344-A888-144A-AD42-4345FF02034E}" type="datetimeFigureOut">
              <a:t>05/02/18</a:t>
            </a:fld>
            <a:endParaRPr lang="it-IT"/>
          </a:p>
        </p:txBody>
      </p:sp>
      <p:sp>
        <p:nvSpPr>
          <p:cNvPr id="8" name="Footer Placeholder 7">
            <a:extLst>
              <a:ext uri="{FF2B5EF4-FFF2-40B4-BE49-F238E27FC236}">
                <a16:creationId xmlns:a16="http://schemas.microsoft.com/office/drawing/2014/main" id="{5A2D8B8B-23FA-9A42-B51F-D5EC69BA167B}"/>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18F7943D-B215-384B-872D-CA5FE9DB2F52}"/>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641921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3B6A-7C42-EB48-A40B-789E021ECC5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466208CD-CABE-3F40-B87C-72404CCF15B1}"/>
              </a:ext>
            </a:extLst>
          </p:cNvPr>
          <p:cNvSpPr>
            <a:spLocks noGrp="1"/>
          </p:cNvSpPr>
          <p:nvPr>
            <p:ph type="dt" sz="half" idx="10"/>
          </p:nvPr>
        </p:nvSpPr>
        <p:spPr/>
        <p:txBody>
          <a:bodyPr/>
          <a:lstStyle/>
          <a:p>
            <a:fld id="{CFEFF344-A888-144A-AD42-4345FF02034E}" type="datetimeFigureOut">
              <a:t>05/02/18</a:t>
            </a:fld>
            <a:endParaRPr lang="it-IT"/>
          </a:p>
        </p:txBody>
      </p:sp>
      <p:sp>
        <p:nvSpPr>
          <p:cNvPr id="4" name="Footer Placeholder 3">
            <a:extLst>
              <a:ext uri="{FF2B5EF4-FFF2-40B4-BE49-F238E27FC236}">
                <a16:creationId xmlns:a16="http://schemas.microsoft.com/office/drawing/2014/main" id="{783C8565-7094-8242-AE00-554AAEEBC17B}"/>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881D4033-00E1-B348-B91B-294D01335D0C}"/>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173452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708461-F917-A74B-BE25-F08FD6767AB8}"/>
              </a:ext>
            </a:extLst>
          </p:cNvPr>
          <p:cNvSpPr>
            <a:spLocks noGrp="1"/>
          </p:cNvSpPr>
          <p:nvPr>
            <p:ph type="dt" sz="half" idx="10"/>
          </p:nvPr>
        </p:nvSpPr>
        <p:spPr/>
        <p:txBody>
          <a:bodyPr/>
          <a:lstStyle/>
          <a:p>
            <a:fld id="{CFEFF344-A888-144A-AD42-4345FF02034E}" type="datetimeFigureOut">
              <a:t>05/02/18</a:t>
            </a:fld>
            <a:endParaRPr lang="it-IT"/>
          </a:p>
        </p:txBody>
      </p:sp>
      <p:sp>
        <p:nvSpPr>
          <p:cNvPr id="3" name="Footer Placeholder 2">
            <a:extLst>
              <a:ext uri="{FF2B5EF4-FFF2-40B4-BE49-F238E27FC236}">
                <a16:creationId xmlns:a16="http://schemas.microsoft.com/office/drawing/2014/main" id="{A51B1DB7-B60F-1D40-9617-DDDD6016DEE3}"/>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11B9D1A-3049-9845-BCF3-3C68C3781F22}"/>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1789473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D32A6-A2C5-6A48-BA3A-27CF09305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84D37C67-038C-0B4A-A088-AEFE2AB937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C90F6F3-0013-D24C-94E5-7C8E9FB6C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105D0B-BAC2-3F4C-9877-B46C099E2D6C}"/>
              </a:ext>
            </a:extLst>
          </p:cNvPr>
          <p:cNvSpPr>
            <a:spLocks noGrp="1"/>
          </p:cNvSpPr>
          <p:nvPr>
            <p:ph type="dt" sz="half" idx="10"/>
          </p:nvPr>
        </p:nvSpPr>
        <p:spPr/>
        <p:txBody>
          <a:bodyPr/>
          <a:lstStyle/>
          <a:p>
            <a:fld id="{CFEFF344-A888-144A-AD42-4345FF02034E}" type="datetimeFigureOut">
              <a:t>05/02/18</a:t>
            </a:fld>
            <a:endParaRPr lang="it-IT"/>
          </a:p>
        </p:txBody>
      </p:sp>
      <p:sp>
        <p:nvSpPr>
          <p:cNvPr id="6" name="Footer Placeholder 5">
            <a:extLst>
              <a:ext uri="{FF2B5EF4-FFF2-40B4-BE49-F238E27FC236}">
                <a16:creationId xmlns:a16="http://schemas.microsoft.com/office/drawing/2014/main" id="{D2C7ACFF-7682-B040-92BB-E5BA03DF5D98}"/>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44542F-B849-3E4B-83B6-496A27FB168C}"/>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3935518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EEC1-9E0C-4B47-84BC-4C895D278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741D6EAD-BEC6-FE4A-ADD6-9F9FC786ED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7C1F6C45-CBC8-9246-8A95-4BD7E399D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AD158F-1130-2E40-B8C7-64F4FB004B0B}"/>
              </a:ext>
            </a:extLst>
          </p:cNvPr>
          <p:cNvSpPr>
            <a:spLocks noGrp="1"/>
          </p:cNvSpPr>
          <p:nvPr>
            <p:ph type="dt" sz="half" idx="10"/>
          </p:nvPr>
        </p:nvSpPr>
        <p:spPr/>
        <p:txBody>
          <a:bodyPr/>
          <a:lstStyle/>
          <a:p>
            <a:fld id="{CFEFF344-A888-144A-AD42-4345FF02034E}" type="datetimeFigureOut">
              <a:t>05/02/18</a:t>
            </a:fld>
            <a:endParaRPr lang="it-IT"/>
          </a:p>
        </p:txBody>
      </p:sp>
      <p:sp>
        <p:nvSpPr>
          <p:cNvPr id="6" name="Footer Placeholder 5">
            <a:extLst>
              <a:ext uri="{FF2B5EF4-FFF2-40B4-BE49-F238E27FC236}">
                <a16:creationId xmlns:a16="http://schemas.microsoft.com/office/drawing/2014/main" id="{AF6F5F92-997C-7D4E-A220-DB77421CB1A5}"/>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D87ED175-0DED-0643-87D3-9C46FDB39380}"/>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76021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47FDD2-9C55-1C4E-86E6-BCA3ABD1D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8FDEE14-E4CC-794A-9CB5-842933A0B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E6D1F06B-B6C0-F241-A56F-1BFE7967BA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EFF344-A888-144A-AD42-4345FF02034E}" type="datetimeFigureOut">
              <a:t>05/02/18</a:t>
            </a:fld>
            <a:endParaRPr lang="it-IT"/>
          </a:p>
        </p:txBody>
      </p:sp>
      <p:sp>
        <p:nvSpPr>
          <p:cNvPr id="5" name="Footer Placeholder 4">
            <a:extLst>
              <a:ext uri="{FF2B5EF4-FFF2-40B4-BE49-F238E27FC236}">
                <a16:creationId xmlns:a16="http://schemas.microsoft.com/office/drawing/2014/main" id="{85A688EC-C5C4-0345-8922-A74AF8354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9B2B26AC-02D1-FB47-8053-BEF72840F1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31F4E-969C-3847-9B8E-3A838D0BCBEE}" type="slidenum">
              <a:t>‹#›</a:t>
            </a:fld>
            <a:endParaRPr lang="it-IT"/>
          </a:p>
        </p:txBody>
      </p:sp>
    </p:spTree>
    <p:extLst>
      <p:ext uri="{BB962C8B-B14F-4D97-AF65-F5344CB8AC3E}">
        <p14:creationId xmlns:p14="http://schemas.microsoft.com/office/powerpoint/2010/main" val="1855120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www.ebi.ac.uk/training/online/course/network-analysis-protein-interaction-data-introduct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9F38EE07-994C-C748-AB56-B177E4F92C2C}"/>
              </a:ext>
            </a:extLst>
          </p:cNvPr>
          <p:cNvPicPr>
            <a:picLocks noChangeAspect="1"/>
          </p:cNvPicPr>
          <p:nvPr/>
        </p:nvPicPr>
        <p:blipFill>
          <a:blip r:embed="rId3">
            <a:lum/>
            <a:alphaModFix amt="40000"/>
          </a:blip>
          <a:srcRect/>
          <a:stretch>
            <a:fillRect/>
          </a:stretch>
        </p:blipFill>
        <p:spPr>
          <a:xfrm rot="10800000">
            <a:off x="6878674" y="2693526"/>
            <a:ext cx="3785495" cy="4098559"/>
          </a:xfrm>
          <a:prstGeom prst="rect">
            <a:avLst/>
          </a:prstGeom>
          <a:noFill/>
          <a:ln>
            <a:noFill/>
          </a:ln>
        </p:spPr>
      </p:pic>
      <p:sp>
        <p:nvSpPr>
          <p:cNvPr id="3" name="Title 2">
            <a:extLst>
              <a:ext uri="{FF2B5EF4-FFF2-40B4-BE49-F238E27FC236}">
                <a16:creationId xmlns:a16="http://schemas.microsoft.com/office/drawing/2014/main" id="{8DBCA36A-1798-C544-821F-B6ECE5D9D84C}"/>
              </a:ext>
            </a:extLst>
          </p:cNvPr>
          <p:cNvSpPr txBox="1">
            <a:spLocks noGrp="1"/>
          </p:cNvSpPr>
          <p:nvPr>
            <p:ph type="title" idx="4294967295"/>
          </p:nvPr>
        </p:nvSpPr>
        <p:spPr>
          <a:xfrm>
            <a:off x="694413" y="178859"/>
            <a:ext cx="10515600" cy="1325563"/>
          </a:xfrm>
        </p:spPr>
        <p:txBody>
          <a:bodyPr/>
          <a:lstStyle/>
          <a:p>
            <a:pPr lvl="0"/>
            <a:r>
              <a:rPr lang="en-GB"/>
              <a:t>Networks are Everywhere...</a:t>
            </a:r>
          </a:p>
        </p:txBody>
      </p:sp>
      <p:pic>
        <p:nvPicPr>
          <p:cNvPr id="4" name="">
            <a:extLst>
              <a:ext uri="{FF2B5EF4-FFF2-40B4-BE49-F238E27FC236}">
                <a16:creationId xmlns:a16="http://schemas.microsoft.com/office/drawing/2014/main" id="{CA0B9966-2D1F-D641-96BC-12ACD7FE8EC1}"/>
              </a:ext>
            </a:extLst>
          </p:cNvPr>
          <p:cNvPicPr>
            <a:picLocks noChangeAspect="1"/>
          </p:cNvPicPr>
          <p:nvPr/>
        </p:nvPicPr>
        <p:blipFill>
          <a:blip r:embed="rId4">
            <a:lum/>
            <a:alphaModFix/>
          </a:blip>
          <a:srcRect/>
          <a:stretch>
            <a:fillRect/>
          </a:stretch>
        </p:blipFill>
        <p:spPr>
          <a:xfrm>
            <a:off x="3196662" y="1247685"/>
            <a:ext cx="1849982" cy="2260328"/>
          </a:xfrm>
          <a:prstGeom prst="rect">
            <a:avLst/>
          </a:prstGeom>
          <a:noFill/>
          <a:ln>
            <a:noFill/>
          </a:ln>
        </p:spPr>
      </p:pic>
      <p:pic>
        <p:nvPicPr>
          <p:cNvPr id="5" name="">
            <a:extLst>
              <a:ext uri="{FF2B5EF4-FFF2-40B4-BE49-F238E27FC236}">
                <a16:creationId xmlns:a16="http://schemas.microsoft.com/office/drawing/2014/main" id="{98105E9B-3377-5241-990F-0FD7CE772349}"/>
              </a:ext>
            </a:extLst>
          </p:cNvPr>
          <p:cNvPicPr>
            <a:picLocks noChangeAspect="1"/>
          </p:cNvPicPr>
          <p:nvPr/>
        </p:nvPicPr>
        <p:blipFill>
          <a:blip r:embed="rId5">
            <a:lum/>
            <a:alphaModFix/>
          </a:blip>
          <a:srcRect/>
          <a:stretch>
            <a:fillRect/>
          </a:stretch>
        </p:blipFill>
        <p:spPr>
          <a:xfrm>
            <a:off x="5580389" y="1383488"/>
            <a:ext cx="3843929" cy="1908744"/>
          </a:xfrm>
          <a:prstGeom prst="rect">
            <a:avLst/>
          </a:prstGeom>
          <a:noFill/>
          <a:ln>
            <a:noFill/>
          </a:ln>
        </p:spPr>
      </p:pic>
      <p:pic>
        <p:nvPicPr>
          <p:cNvPr id="6" name="">
            <a:extLst>
              <a:ext uri="{FF2B5EF4-FFF2-40B4-BE49-F238E27FC236}">
                <a16:creationId xmlns:a16="http://schemas.microsoft.com/office/drawing/2014/main" id="{9B55D3B8-2AC9-4E4A-BE63-CA2D5A7A89F3}"/>
              </a:ext>
            </a:extLst>
          </p:cNvPr>
          <p:cNvPicPr>
            <a:picLocks noChangeAspect="1"/>
          </p:cNvPicPr>
          <p:nvPr/>
        </p:nvPicPr>
        <p:blipFill>
          <a:blip r:embed="rId6">
            <a:lum/>
            <a:alphaModFix/>
          </a:blip>
          <a:srcRect/>
          <a:stretch>
            <a:fillRect/>
          </a:stretch>
        </p:blipFill>
        <p:spPr>
          <a:xfrm>
            <a:off x="5952213" y="3454150"/>
            <a:ext cx="3237062" cy="2269469"/>
          </a:xfrm>
          <a:prstGeom prst="rect">
            <a:avLst/>
          </a:prstGeom>
          <a:noFill/>
          <a:ln>
            <a:noFill/>
          </a:ln>
        </p:spPr>
      </p:pic>
      <p:pic>
        <p:nvPicPr>
          <p:cNvPr id="7" name="">
            <a:extLst>
              <a:ext uri="{FF2B5EF4-FFF2-40B4-BE49-F238E27FC236}">
                <a16:creationId xmlns:a16="http://schemas.microsoft.com/office/drawing/2014/main" id="{21060006-88A8-164E-AD59-CC8EC9BC1D31}"/>
              </a:ext>
            </a:extLst>
          </p:cNvPr>
          <p:cNvPicPr>
            <a:picLocks noChangeAspect="1"/>
          </p:cNvPicPr>
          <p:nvPr/>
        </p:nvPicPr>
        <p:blipFill>
          <a:blip r:embed="rId7">
            <a:lum/>
            <a:alphaModFix/>
          </a:blip>
          <a:srcRect/>
          <a:stretch>
            <a:fillRect/>
          </a:stretch>
        </p:blipFill>
        <p:spPr>
          <a:xfrm>
            <a:off x="3050413" y="3561879"/>
            <a:ext cx="2461094" cy="2250534"/>
          </a:xfrm>
          <a:prstGeom prst="rect">
            <a:avLst/>
          </a:prstGeom>
          <a:noFill/>
          <a:ln>
            <a:noFill/>
          </a:ln>
        </p:spPr>
      </p:pic>
    </p:spTree>
    <p:extLst>
      <p:ext uri="{BB962C8B-B14F-4D97-AF65-F5344CB8AC3E}">
        <p14:creationId xmlns:p14="http://schemas.microsoft.com/office/powerpoint/2010/main" val="1209033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936" y="160043"/>
            <a:ext cx="6017994"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1989221" y="1123699"/>
            <a:ext cx="8197516" cy="461665"/>
          </a:xfrm>
          <a:prstGeom prst="rect">
            <a:avLst/>
          </a:prstGeom>
        </p:spPr>
        <p:txBody>
          <a:bodyPr wrap="square">
            <a:spAutoFit/>
          </a:bodyPr>
          <a:lstStyle/>
          <a:p>
            <a:r>
              <a:rPr lang="it-IT" sz="2400" b="1" i="0">
                <a:solidFill>
                  <a:srgbClr val="222222"/>
                </a:solidFill>
                <a:effectLst/>
              </a:rPr>
              <a:t>Transitivity</a:t>
            </a:r>
            <a:endParaRPr lang="it-IT" sz="2400"/>
          </a:p>
        </p:txBody>
      </p:sp>
      <p:pic>
        <p:nvPicPr>
          <p:cNvPr id="4" name="Picture 3">
            <a:extLst>
              <a:ext uri="{FF2B5EF4-FFF2-40B4-BE49-F238E27FC236}">
                <a16:creationId xmlns:a16="http://schemas.microsoft.com/office/drawing/2014/main" id="{90F86F8F-9E36-7D40-8C19-BB8CA7BF245B}"/>
              </a:ext>
            </a:extLst>
          </p:cNvPr>
          <p:cNvPicPr>
            <a:picLocks noChangeAspect="1"/>
          </p:cNvPicPr>
          <p:nvPr/>
        </p:nvPicPr>
        <p:blipFill>
          <a:blip r:embed="rId2"/>
          <a:stretch>
            <a:fillRect/>
          </a:stretch>
        </p:blipFill>
        <p:spPr>
          <a:xfrm>
            <a:off x="3790980" y="1123699"/>
            <a:ext cx="4315327" cy="4291083"/>
          </a:xfrm>
          <a:prstGeom prst="rect">
            <a:avLst/>
          </a:prstGeom>
        </p:spPr>
      </p:pic>
      <p:sp>
        <p:nvSpPr>
          <p:cNvPr id="7" name="TextBox 6">
            <a:extLst>
              <a:ext uri="{FF2B5EF4-FFF2-40B4-BE49-F238E27FC236}">
                <a16:creationId xmlns:a16="http://schemas.microsoft.com/office/drawing/2014/main" id="{F2A92B92-F5DD-A54D-BA16-73143FC531C4}"/>
              </a:ext>
            </a:extLst>
          </p:cNvPr>
          <p:cNvSpPr txBox="1"/>
          <p:nvPr/>
        </p:nvSpPr>
        <p:spPr>
          <a:xfrm>
            <a:off x="7865568" y="3470031"/>
            <a:ext cx="3438724" cy="830997"/>
          </a:xfrm>
          <a:prstGeom prst="rect">
            <a:avLst/>
          </a:prstGeom>
          <a:noFill/>
        </p:spPr>
        <p:txBody>
          <a:bodyPr wrap="square" rtlCol="0">
            <a:spAutoFit/>
          </a:bodyPr>
          <a:lstStyle/>
          <a:p>
            <a:r>
              <a:rPr lang="en-US" sz="2400"/>
              <a:t>Topological clusters or communities</a:t>
            </a:r>
            <a:endParaRPr lang="it-IT" sz="2400"/>
          </a:p>
        </p:txBody>
      </p:sp>
      <p:sp>
        <p:nvSpPr>
          <p:cNvPr id="8" name="TextBox 7">
            <a:extLst>
              <a:ext uri="{FF2B5EF4-FFF2-40B4-BE49-F238E27FC236}">
                <a16:creationId xmlns:a16="http://schemas.microsoft.com/office/drawing/2014/main" id="{FE0B6A89-500E-BD48-9FD9-3899357C047B}"/>
              </a:ext>
            </a:extLst>
          </p:cNvPr>
          <p:cNvSpPr txBox="1"/>
          <p:nvPr/>
        </p:nvSpPr>
        <p:spPr>
          <a:xfrm>
            <a:off x="721332" y="4593334"/>
            <a:ext cx="4337538" cy="1200329"/>
          </a:xfrm>
          <a:prstGeom prst="rect">
            <a:avLst/>
          </a:prstGeom>
          <a:noFill/>
        </p:spPr>
        <p:txBody>
          <a:bodyPr wrap="square" rtlCol="0">
            <a:spAutoFit/>
          </a:bodyPr>
          <a:lstStyle/>
          <a:p>
            <a:r>
              <a:rPr lang="en-US" sz="2400"/>
              <a:t>Nodes more internally connected than they are with the rest of the network </a:t>
            </a:r>
            <a:endParaRPr lang="it-IT" sz="2400"/>
          </a:p>
        </p:txBody>
      </p:sp>
    </p:spTree>
    <p:extLst>
      <p:ext uri="{BB962C8B-B14F-4D97-AF65-F5344CB8AC3E}">
        <p14:creationId xmlns:p14="http://schemas.microsoft.com/office/powerpoint/2010/main" val="165508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936" y="160043"/>
            <a:ext cx="6017994"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Graph theory: network topology</a:t>
            </a:r>
          </a:p>
        </p:txBody>
      </p:sp>
      <p:pic>
        <p:nvPicPr>
          <p:cNvPr id="5" name="Picture 4">
            <a:extLst>
              <a:ext uri="{FF2B5EF4-FFF2-40B4-BE49-F238E27FC236}">
                <a16:creationId xmlns:a16="http://schemas.microsoft.com/office/drawing/2014/main" id="{423D84DE-6CAE-F346-8B71-FAD39A657F95}"/>
              </a:ext>
            </a:extLst>
          </p:cNvPr>
          <p:cNvPicPr>
            <a:picLocks noChangeAspect="1"/>
          </p:cNvPicPr>
          <p:nvPr/>
        </p:nvPicPr>
        <p:blipFill>
          <a:blip r:embed="rId2"/>
          <a:stretch>
            <a:fillRect/>
          </a:stretch>
        </p:blipFill>
        <p:spPr>
          <a:xfrm>
            <a:off x="1102171" y="1294893"/>
            <a:ext cx="4519777" cy="4651165"/>
          </a:xfrm>
          <a:prstGeom prst="rect">
            <a:avLst/>
          </a:prstGeom>
        </p:spPr>
      </p:pic>
      <p:sp>
        <p:nvSpPr>
          <p:cNvPr id="3" name="Rectangle 2">
            <a:extLst>
              <a:ext uri="{FF2B5EF4-FFF2-40B4-BE49-F238E27FC236}">
                <a16:creationId xmlns:a16="http://schemas.microsoft.com/office/drawing/2014/main" id="{38AE00C5-00FE-8647-B7BE-AEC0D6ED883A}"/>
              </a:ext>
            </a:extLst>
          </p:cNvPr>
          <p:cNvSpPr/>
          <p:nvPr/>
        </p:nvSpPr>
        <p:spPr>
          <a:xfrm>
            <a:off x="2305132" y="1446019"/>
            <a:ext cx="2113856" cy="461665"/>
          </a:xfrm>
          <a:prstGeom prst="rect">
            <a:avLst/>
          </a:prstGeom>
        </p:spPr>
        <p:txBody>
          <a:bodyPr wrap="square">
            <a:spAutoFit/>
          </a:bodyPr>
          <a:lstStyle/>
          <a:p>
            <a:r>
              <a:rPr lang="it-IT" sz="2400" b="1" i="0">
                <a:solidFill>
                  <a:srgbClr val="222222"/>
                </a:solidFill>
                <a:effectLst/>
              </a:rPr>
              <a:t>Centralities</a:t>
            </a:r>
            <a:endParaRPr lang="it-IT" sz="2400"/>
          </a:p>
        </p:txBody>
      </p:sp>
      <p:sp>
        <p:nvSpPr>
          <p:cNvPr id="6" name="TextBox 5">
            <a:extLst>
              <a:ext uri="{FF2B5EF4-FFF2-40B4-BE49-F238E27FC236}">
                <a16:creationId xmlns:a16="http://schemas.microsoft.com/office/drawing/2014/main" id="{9C7F4BCC-3621-4B47-82D2-3508E934852F}"/>
              </a:ext>
            </a:extLst>
          </p:cNvPr>
          <p:cNvSpPr txBox="1"/>
          <p:nvPr/>
        </p:nvSpPr>
        <p:spPr>
          <a:xfrm>
            <a:off x="6575933" y="1518290"/>
            <a:ext cx="4518929" cy="400110"/>
          </a:xfrm>
          <a:prstGeom prst="rect">
            <a:avLst/>
          </a:prstGeom>
          <a:noFill/>
        </p:spPr>
        <p:txBody>
          <a:bodyPr wrap="none" rtlCol="0">
            <a:spAutoFit/>
          </a:bodyPr>
          <a:lstStyle/>
          <a:p>
            <a:r>
              <a:rPr lang="en-US" sz="2000"/>
              <a:t>Can be measured for nodes and for edges</a:t>
            </a:r>
            <a:endParaRPr lang="it-IT" sz="2000"/>
          </a:p>
        </p:txBody>
      </p:sp>
      <p:sp>
        <p:nvSpPr>
          <p:cNvPr id="9" name="TextBox 8">
            <a:extLst>
              <a:ext uri="{FF2B5EF4-FFF2-40B4-BE49-F238E27FC236}">
                <a16:creationId xmlns:a16="http://schemas.microsoft.com/office/drawing/2014/main" id="{37DFAB0A-C628-1E4E-A507-BB429AC0F1D8}"/>
              </a:ext>
            </a:extLst>
          </p:cNvPr>
          <p:cNvSpPr txBox="1"/>
          <p:nvPr/>
        </p:nvSpPr>
        <p:spPr>
          <a:xfrm>
            <a:off x="6635262" y="2340715"/>
            <a:ext cx="5155782" cy="1015663"/>
          </a:xfrm>
          <a:prstGeom prst="rect">
            <a:avLst/>
          </a:prstGeom>
          <a:noFill/>
        </p:spPr>
        <p:txBody>
          <a:bodyPr wrap="square" rtlCol="0">
            <a:spAutoFit/>
          </a:bodyPr>
          <a:lstStyle/>
          <a:p>
            <a:r>
              <a:rPr lang="en-US" sz="2000"/>
              <a:t>Estimation on of  how important the node/edge is for the connectivity or the information flow of the network</a:t>
            </a:r>
            <a:endParaRPr lang="it-IT" sz="2000"/>
          </a:p>
        </p:txBody>
      </p:sp>
      <p:sp>
        <p:nvSpPr>
          <p:cNvPr id="10" name="TextBox 9">
            <a:extLst>
              <a:ext uri="{FF2B5EF4-FFF2-40B4-BE49-F238E27FC236}">
                <a16:creationId xmlns:a16="http://schemas.microsoft.com/office/drawing/2014/main" id="{89650CB2-D782-C14C-8342-4B9098FC1C1D}"/>
              </a:ext>
            </a:extLst>
          </p:cNvPr>
          <p:cNvSpPr txBox="1"/>
          <p:nvPr/>
        </p:nvSpPr>
        <p:spPr>
          <a:xfrm>
            <a:off x="6635262" y="3998340"/>
            <a:ext cx="4032738" cy="1323439"/>
          </a:xfrm>
          <a:prstGeom prst="rect">
            <a:avLst/>
          </a:prstGeom>
          <a:noFill/>
        </p:spPr>
        <p:txBody>
          <a:bodyPr wrap="square" rtlCol="0">
            <a:spAutoFit/>
          </a:bodyPr>
          <a:lstStyle/>
          <a:p>
            <a:r>
              <a:rPr lang="en-US" sz="2000"/>
              <a:t>Examples:</a:t>
            </a:r>
          </a:p>
          <a:p>
            <a:pPr marL="285750" indent="-285750">
              <a:buFont typeface="Arial" panose="020B0604020202020204" pitchFamily="34" charset="0"/>
              <a:buChar char="•"/>
            </a:pPr>
            <a:r>
              <a:rPr lang="en-US" sz="2000"/>
              <a:t>Degree centrality (node size)</a:t>
            </a:r>
          </a:p>
          <a:p>
            <a:pPr marL="285750" indent="-285750">
              <a:buFont typeface="Arial" panose="020B0604020202020204" pitchFamily="34" charset="0"/>
              <a:buChar char="•"/>
            </a:pPr>
            <a:r>
              <a:rPr lang="en-US" sz="2000"/>
              <a:t>Betweenness centrality (warm colours)</a:t>
            </a:r>
            <a:endParaRPr lang="it-IT" sz="2000"/>
          </a:p>
        </p:txBody>
      </p:sp>
    </p:spTree>
    <p:extLst>
      <p:ext uri="{BB962C8B-B14F-4D97-AF65-F5344CB8AC3E}">
        <p14:creationId xmlns:p14="http://schemas.microsoft.com/office/powerpoint/2010/main" val="2402229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5F30CD-0D2B-8A41-B7BB-A377A33764D9}"/>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3" name="Picture 2">
            <a:extLst>
              <a:ext uri="{FF2B5EF4-FFF2-40B4-BE49-F238E27FC236}">
                <a16:creationId xmlns:a16="http://schemas.microsoft.com/office/drawing/2014/main" id="{836E0193-1687-B34E-BF47-3F5F9B95493A}"/>
              </a:ext>
            </a:extLst>
          </p:cNvPr>
          <p:cNvPicPr>
            <a:picLocks noChangeAspect="1"/>
          </p:cNvPicPr>
          <p:nvPr/>
        </p:nvPicPr>
        <p:blipFill>
          <a:blip r:embed="rId2"/>
          <a:stretch>
            <a:fillRect/>
          </a:stretch>
        </p:blipFill>
        <p:spPr>
          <a:xfrm>
            <a:off x="589070" y="1781908"/>
            <a:ext cx="6137057" cy="3243873"/>
          </a:xfrm>
          <a:prstGeom prst="rect">
            <a:avLst/>
          </a:prstGeom>
        </p:spPr>
      </p:pic>
      <p:sp>
        <p:nvSpPr>
          <p:cNvPr id="4" name="Rectangle 3">
            <a:extLst>
              <a:ext uri="{FF2B5EF4-FFF2-40B4-BE49-F238E27FC236}">
                <a16:creationId xmlns:a16="http://schemas.microsoft.com/office/drawing/2014/main" id="{F614CF6B-6FFD-A74E-BB98-84AA821945A7}"/>
              </a:ext>
            </a:extLst>
          </p:cNvPr>
          <p:cNvSpPr/>
          <p:nvPr/>
        </p:nvSpPr>
        <p:spPr>
          <a:xfrm>
            <a:off x="7315200" y="1781908"/>
            <a:ext cx="4314093" cy="3416320"/>
          </a:xfrm>
          <a:prstGeom prst="rect">
            <a:avLst/>
          </a:prstGeom>
        </p:spPr>
        <p:txBody>
          <a:bodyPr wrap="square">
            <a:spAutoFit/>
          </a:bodyPr>
          <a:lstStyle/>
          <a:p>
            <a:r>
              <a:rPr lang="it-IT" sz="2400" b="0" i="0">
                <a:solidFill>
                  <a:srgbClr val="222222"/>
                </a:solidFill>
                <a:effectLst/>
              </a:rPr>
              <a:t>Some of the most common types of biological networks are:</a:t>
            </a:r>
          </a:p>
          <a:p>
            <a:r>
              <a:rPr lang="it-IT" sz="2400" b="0" i="0">
                <a:solidFill>
                  <a:srgbClr val="222222"/>
                </a:solidFill>
                <a:effectLst/>
              </a:rPr>
              <a:t>1. Protein-protein interaction networks</a:t>
            </a:r>
          </a:p>
          <a:p>
            <a:r>
              <a:rPr lang="it-IT" sz="2400" b="0" i="0">
                <a:solidFill>
                  <a:srgbClr val="222222"/>
                </a:solidFill>
                <a:effectLst/>
              </a:rPr>
              <a:t>2. Metabolic networks</a:t>
            </a:r>
          </a:p>
          <a:p>
            <a:r>
              <a:rPr lang="it-IT" sz="2400" b="0" i="0">
                <a:solidFill>
                  <a:srgbClr val="222222"/>
                </a:solidFill>
                <a:effectLst/>
              </a:rPr>
              <a:t>3. Genetic interaction networks</a:t>
            </a:r>
          </a:p>
          <a:p>
            <a:r>
              <a:rPr lang="it-IT" sz="2400" b="0" i="0">
                <a:solidFill>
                  <a:srgbClr val="222222"/>
                </a:solidFill>
                <a:effectLst/>
              </a:rPr>
              <a:t>4. Gene / transcriptional regulatory networks</a:t>
            </a:r>
          </a:p>
          <a:p>
            <a:r>
              <a:rPr lang="it-IT" sz="2400" b="0" i="0">
                <a:solidFill>
                  <a:srgbClr val="222222"/>
                </a:solidFill>
                <a:effectLst/>
              </a:rPr>
              <a:t>5. Cell signalling networks</a:t>
            </a:r>
          </a:p>
        </p:txBody>
      </p:sp>
    </p:spTree>
    <p:extLst>
      <p:ext uri="{BB962C8B-B14F-4D97-AF65-F5344CB8AC3E}">
        <p14:creationId xmlns:p14="http://schemas.microsoft.com/office/powerpoint/2010/main" val="3565466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E5852-FD9B-394A-ADE0-CDC606E136E2}"/>
              </a:ext>
            </a:extLst>
          </p:cNvPr>
          <p:cNvPicPr>
            <a:picLocks noChangeAspect="1"/>
          </p:cNvPicPr>
          <p:nvPr/>
        </p:nvPicPr>
        <p:blipFill>
          <a:blip r:embed="rId2"/>
          <a:stretch>
            <a:fillRect/>
          </a:stretch>
        </p:blipFill>
        <p:spPr>
          <a:xfrm>
            <a:off x="2273300" y="1409700"/>
            <a:ext cx="7645400" cy="4038600"/>
          </a:xfrm>
          <a:prstGeom prst="rect">
            <a:avLst/>
          </a:prstGeom>
        </p:spPr>
      </p:pic>
      <p:sp>
        <p:nvSpPr>
          <p:cNvPr id="4" name="TextBox 3">
            <a:extLst>
              <a:ext uri="{FF2B5EF4-FFF2-40B4-BE49-F238E27FC236}">
                <a16:creationId xmlns:a16="http://schemas.microsoft.com/office/drawing/2014/main" id="{A30FED8E-38D2-984D-88DE-B8C740AEB932}"/>
              </a:ext>
            </a:extLst>
          </p:cNvPr>
          <p:cNvSpPr txBox="1"/>
          <p:nvPr/>
        </p:nvSpPr>
        <p:spPr>
          <a:xfrm>
            <a:off x="762000" y="1225034"/>
            <a:ext cx="4872937" cy="461665"/>
          </a:xfrm>
          <a:prstGeom prst="rect">
            <a:avLst/>
          </a:prstGeom>
          <a:noFill/>
        </p:spPr>
        <p:txBody>
          <a:bodyPr wrap="none" rtlCol="0">
            <a:spAutoFit/>
          </a:bodyPr>
          <a:lstStyle/>
          <a:p>
            <a:r>
              <a:rPr lang="en-US" sz="2400" b="1"/>
              <a:t>Protein-protein interaction networks</a:t>
            </a:r>
            <a:endParaRPr lang="it-IT" sz="2400" b="1"/>
          </a:p>
        </p:txBody>
      </p:sp>
      <p:sp>
        <p:nvSpPr>
          <p:cNvPr id="5" name="Rectangle 4">
            <a:extLst>
              <a:ext uri="{FF2B5EF4-FFF2-40B4-BE49-F238E27FC236}">
                <a16:creationId xmlns:a16="http://schemas.microsoft.com/office/drawing/2014/main" id="{CBD21B87-30D8-8D43-8CB7-D44B00616C44}"/>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spTree>
    <p:extLst>
      <p:ext uri="{BB962C8B-B14F-4D97-AF65-F5344CB8AC3E}">
        <p14:creationId xmlns:p14="http://schemas.microsoft.com/office/powerpoint/2010/main" val="66125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D2BBC8-FE37-7E47-9556-EC9FA26725A8}"/>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3" name="Picture 2">
            <a:extLst>
              <a:ext uri="{FF2B5EF4-FFF2-40B4-BE49-F238E27FC236}">
                <a16:creationId xmlns:a16="http://schemas.microsoft.com/office/drawing/2014/main" id="{02C9F977-9945-424F-B5B7-AB257143AE95}"/>
              </a:ext>
            </a:extLst>
          </p:cNvPr>
          <p:cNvPicPr>
            <a:picLocks noChangeAspect="1"/>
          </p:cNvPicPr>
          <p:nvPr/>
        </p:nvPicPr>
        <p:blipFill>
          <a:blip r:embed="rId2"/>
          <a:stretch>
            <a:fillRect/>
          </a:stretch>
        </p:blipFill>
        <p:spPr>
          <a:xfrm>
            <a:off x="1894416" y="1511300"/>
            <a:ext cx="8693629" cy="4584700"/>
          </a:xfrm>
          <a:prstGeom prst="rect">
            <a:avLst/>
          </a:prstGeom>
        </p:spPr>
      </p:pic>
      <p:sp>
        <p:nvSpPr>
          <p:cNvPr id="5" name="TextBox 4">
            <a:extLst>
              <a:ext uri="{FF2B5EF4-FFF2-40B4-BE49-F238E27FC236}">
                <a16:creationId xmlns:a16="http://schemas.microsoft.com/office/drawing/2014/main" id="{CABDDC9B-1DC6-9C42-8A0D-4008D5CA07F6}"/>
              </a:ext>
            </a:extLst>
          </p:cNvPr>
          <p:cNvSpPr txBox="1"/>
          <p:nvPr/>
        </p:nvSpPr>
        <p:spPr>
          <a:xfrm>
            <a:off x="762000" y="1225034"/>
            <a:ext cx="2737096" cy="461665"/>
          </a:xfrm>
          <a:prstGeom prst="rect">
            <a:avLst/>
          </a:prstGeom>
          <a:noFill/>
        </p:spPr>
        <p:txBody>
          <a:bodyPr wrap="none" rtlCol="0">
            <a:spAutoFit/>
          </a:bodyPr>
          <a:lstStyle/>
          <a:p>
            <a:r>
              <a:rPr lang="en-US" sz="2400" b="1"/>
              <a:t>Metabolic networks</a:t>
            </a:r>
            <a:endParaRPr lang="it-IT" sz="2400" b="1"/>
          </a:p>
        </p:txBody>
      </p:sp>
    </p:spTree>
    <p:extLst>
      <p:ext uri="{BB962C8B-B14F-4D97-AF65-F5344CB8AC3E}">
        <p14:creationId xmlns:p14="http://schemas.microsoft.com/office/powerpoint/2010/main" val="71641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CCD2D8-C427-0241-B260-01891C256E58}"/>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4" name="Picture 3">
            <a:extLst>
              <a:ext uri="{FF2B5EF4-FFF2-40B4-BE49-F238E27FC236}">
                <a16:creationId xmlns:a16="http://schemas.microsoft.com/office/drawing/2014/main" id="{7A76755B-91AF-2A4D-B78D-D450449B4CD5}"/>
              </a:ext>
            </a:extLst>
          </p:cNvPr>
          <p:cNvPicPr>
            <a:picLocks noChangeAspect="1"/>
          </p:cNvPicPr>
          <p:nvPr/>
        </p:nvPicPr>
        <p:blipFill>
          <a:blip r:embed="rId2"/>
          <a:stretch>
            <a:fillRect/>
          </a:stretch>
        </p:blipFill>
        <p:spPr>
          <a:xfrm>
            <a:off x="1968500" y="1528233"/>
            <a:ext cx="8294538" cy="4381500"/>
          </a:xfrm>
          <a:prstGeom prst="rect">
            <a:avLst/>
          </a:prstGeom>
        </p:spPr>
      </p:pic>
      <p:sp>
        <p:nvSpPr>
          <p:cNvPr id="5" name="TextBox 4">
            <a:extLst>
              <a:ext uri="{FF2B5EF4-FFF2-40B4-BE49-F238E27FC236}">
                <a16:creationId xmlns:a16="http://schemas.microsoft.com/office/drawing/2014/main" id="{CB4647CC-52A2-F545-88CE-0B5BDB58BD33}"/>
              </a:ext>
            </a:extLst>
          </p:cNvPr>
          <p:cNvSpPr txBox="1"/>
          <p:nvPr/>
        </p:nvSpPr>
        <p:spPr>
          <a:xfrm>
            <a:off x="762000" y="1225034"/>
            <a:ext cx="3890489" cy="461665"/>
          </a:xfrm>
          <a:prstGeom prst="rect">
            <a:avLst/>
          </a:prstGeom>
          <a:noFill/>
        </p:spPr>
        <p:txBody>
          <a:bodyPr wrap="none" rtlCol="0">
            <a:spAutoFit/>
          </a:bodyPr>
          <a:lstStyle/>
          <a:p>
            <a:r>
              <a:rPr lang="en-US" sz="2400" b="1"/>
              <a:t>Genetic interaction networks</a:t>
            </a:r>
            <a:endParaRPr lang="it-IT" sz="2400" b="1"/>
          </a:p>
        </p:txBody>
      </p:sp>
    </p:spTree>
    <p:extLst>
      <p:ext uri="{BB962C8B-B14F-4D97-AF65-F5344CB8AC3E}">
        <p14:creationId xmlns:p14="http://schemas.microsoft.com/office/powerpoint/2010/main" val="2237908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FA9903-EF96-E746-B91B-0559052A1CBC}"/>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4" name="Picture 3">
            <a:extLst>
              <a:ext uri="{FF2B5EF4-FFF2-40B4-BE49-F238E27FC236}">
                <a16:creationId xmlns:a16="http://schemas.microsoft.com/office/drawing/2014/main" id="{400289E5-0AB7-DD40-9C21-B0CBA1BC21EF}"/>
              </a:ext>
            </a:extLst>
          </p:cNvPr>
          <p:cNvPicPr>
            <a:picLocks noChangeAspect="1"/>
          </p:cNvPicPr>
          <p:nvPr/>
        </p:nvPicPr>
        <p:blipFill>
          <a:blip r:embed="rId2"/>
          <a:stretch>
            <a:fillRect/>
          </a:stretch>
        </p:blipFill>
        <p:spPr>
          <a:xfrm>
            <a:off x="2238130" y="1883833"/>
            <a:ext cx="7645400" cy="4038600"/>
          </a:xfrm>
          <a:prstGeom prst="rect">
            <a:avLst/>
          </a:prstGeom>
        </p:spPr>
      </p:pic>
      <p:sp>
        <p:nvSpPr>
          <p:cNvPr id="5" name="TextBox 4">
            <a:extLst>
              <a:ext uri="{FF2B5EF4-FFF2-40B4-BE49-F238E27FC236}">
                <a16:creationId xmlns:a16="http://schemas.microsoft.com/office/drawing/2014/main" id="{CD615F64-792C-7E43-9A77-CFCFE5FABFB0}"/>
              </a:ext>
            </a:extLst>
          </p:cNvPr>
          <p:cNvSpPr txBox="1"/>
          <p:nvPr/>
        </p:nvSpPr>
        <p:spPr>
          <a:xfrm>
            <a:off x="762000" y="1225034"/>
            <a:ext cx="5650136" cy="461665"/>
          </a:xfrm>
          <a:prstGeom prst="rect">
            <a:avLst/>
          </a:prstGeom>
          <a:noFill/>
        </p:spPr>
        <p:txBody>
          <a:bodyPr wrap="none" rtlCol="0">
            <a:spAutoFit/>
          </a:bodyPr>
          <a:lstStyle/>
          <a:p>
            <a:r>
              <a:rPr lang="en-US" sz="2400" b="1"/>
              <a:t>Gene / transcriptional regulatory networks</a:t>
            </a:r>
            <a:endParaRPr lang="it-IT" sz="2400" b="1"/>
          </a:p>
        </p:txBody>
      </p:sp>
      <p:sp>
        <p:nvSpPr>
          <p:cNvPr id="6" name="TextBox 5">
            <a:extLst>
              <a:ext uri="{FF2B5EF4-FFF2-40B4-BE49-F238E27FC236}">
                <a16:creationId xmlns:a16="http://schemas.microsoft.com/office/drawing/2014/main" id="{EF59A81A-811A-9741-957B-77677737AD33}"/>
              </a:ext>
            </a:extLst>
          </p:cNvPr>
          <p:cNvSpPr txBox="1"/>
          <p:nvPr/>
        </p:nvSpPr>
        <p:spPr>
          <a:xfrm>
            <a:off x="1185333" y="6129867"/>
            <a:ext cx="9373592" cy="369332"/>
          </a:xfrm>
          <a:prstGeom prst="rect">
            <a:avLst/>
          </a:prstGeom>
          <a:noFill/>
        </p:spPr>
        <p:txBody>
          <a:bodyPr wrap="none" rtlCol="0">
            <a:spAutoFit/>
          </a:bodyPr>
          <a:lstStyle/>
          <a:p>
            <a:r>
              <a:rPr lang="en-US"/>
              <a:t>Sources: databases representing consensus knowledge of gene regulation (e.g. Reactome or KEGG)</a:t>
            </a:r>
            <a:endParaRPr lang="it-IT"/>
          </a:p>
        </p:txBody>
      </p:sp>
    </p:spTree>
    <p:extLst>
      <p:ext uri="{BB962C8B-B14F-4D97-AF65-F5344CB8AC3E}">
        <p14:creationId xmlns:p14="http://schemas.microsoft.com/office/powerpoint/2010/main" val="1890465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9E1F69-E99B-2448-9146-2390B821840A}"/>
              </a:ext>
            </a:extLst>
          </p:cNvPr>
          <p:cNvPicPr>
            <a:picLocks noChangeAspect="1"/>
          </p:cNvPicPr>
          <p:nvPr/>
        </p:nvPicPr>
        <p:blipFill>
          <a:blip r:embed="rId2"/>
          <a:stretch>
            <a:fillRect/>
          </a:stretch>
        </p:blipFill>
        <p:spPr>
          <a:xfrm>
            <a:off x="2273300" y="1409700"/>
            <a:ext cx="7645400" cy="4038600"/>
          </a:xfrm>
          <a:prstGeom prst="rect">
            <a:avLst/>
          </a:prstGeom>
        </p:spPr>
      </p:pic>
      <p:sp>
        <p:nvSpPr>
          <p:cNvPr id="3" name="Rectangle 2">
            <a:extLst>
              <a:ext uri="{FF2B5EF4-FFF2-40B4-BE49-F238E27FC236}">
                <a16:creationId xmlns:a16="http://schemas.microsoft.com/office/drawing/2014/main" id="{735BC260-B57B-C048-A04E-A31E478EA2A0}"/>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sp>
        <p:nvSpPr>
          <p:cNvPr id="4" name="TextBox 3">
            <a:extLst>
              <a:ext uri="{FF2B5EF4-FFF2-40B4-BE49-F238E27FC236}">
                <a16:creationId xmlns:a16="http://schemas.microsoft.com/office/drawing/2014/main" id="{33073C17-32A8-A447-9BBE-FA7A7E7BAB76}"/>
              </a:ext>
            </a:extLst>
          </p:cNvPr>
          <p:cNvSpPr txBox="1"/>
          <p:nvPr/>
        </p:nvSpPr>
        <p:spPr>
          <a:xfrm>
            <a:off x="762000" y="1225034"/>
            <a:ext cx="3186257" cy="461665"/>
          </a:xfrm>
          <a:prstGeom prst="rect">
            <a:avLst/>
          </a:prstGeom>
          <a:noFill/>
        </p:spPr>
        <p:txBody>
          <a:bodyPr wrap="none" rtlCol="0">
            <a:spAutoFit/>
          </a:bodyPr>
          <a:lstStyle/>
          <a:p>
            <a:r>
              <a:rPr lang="en-US" sz="2400" b="1"/>
              <a:t>Cell signaling networks</a:t>
            </a:r>
            <a:endParaRPr lang="it-IT" sz="2400" b="1"/>
          </a:p>
        </p:txBody>
      </p:sp>
      <p:sp>
        <p:nvSpPr>
          <p:cNvPr id="5" name="TextBox 4">
            <a:extLst>
              <a:ext uri="{FF2B5EF4-FFF2-40B4-BE49-F238E27FC236}">
                <a16:creationId xmlns:a16="http://schemas.microsoft.com/office/drawing/2014/main" id="{5ED150AC-EC69-4748-882A-7BFFEE33BF20}"/>
              </a:ext>
            </a:extLst>
          </p:cNvPr>
          <p:cNvSpPr txBox="1"/>
          <p:nvPr/>
        </p:nvSpPr>
        <p:spPr>
          <a:xfrm>
            <a:off x="762000" y="6063753"/>
            <a:ext cx="5576270" cy="369332"/>
          </a:xfrm>
          <a:prstGeom prst="rect">
            <a:avLst/>
          </a:prstGeom>
          <a:noFill/>
        </p:spPr>
        <p:txBody>
          <a:bodyPr wrap="none" rtlCol="0">
            <a:spAutoFit/>
          </a:bodyPr>
          <a:lstStyle/>
          <a:p>
            <a:r>
              <a:rPr lang="en-US"/>
              <a:t>Sources: Pathway databases, Reaction network databases</a:t>
            </a:r>
            <a:endParaRPr lang="it-IT"/>
          </a:p>
        </p:txBody>
      </p:sp>
    </p:spTree>
    <p:extLst>
      <p:ext uri="{BB962C8B-B14F-4D97-AF65-F5344CB8AC3E}">
        <p14:creationId xmlns:p14="http://schemas.microsoft.com/office/powerpoint/2010/main" val="261320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C6943B-E08F-5344-B752-C83FB7593EB8}"/>
              </a:ext>
            </a:extLst>
          </p:cNvPr>
          <p:cNvSpPr/>
          <p:nvPr/>
        </p:nvSpPr>
        <p:spPr>
          <a:xfrm>
            <a:off x="1672168" y="352134"/>
            <a:ext cx="8353505"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The sources of data underlying biological networks</a:t>
            </a:r>
          </a:p>
        </p:txBody>
      </p:sp>
      <p:sp>
        <p:nvSpPr>
          <p:cNvPr id="3" name="TextBox 2">
            <a:extLst>
              <a:ext uri="{FF2B5EF4-FFF2-40B4-BE49-F238E27FC236}">
                <a16:creationId xmlns:a16="http://schemas.microsoft.com/office/drawing/2014/main" id="{B550554B-635D-6348-88BD-D132DE7D5F59}"/>
              </a:ext>
            </a:extLst>
          </p:cNvPr>
          <p:cNvSpPr txBox="1"/>
          <p:nvPr/>
        </p:nvSpPr>
        <p:spPr>
          <a:xfrm>
            <a:off x="2861733" y="2816768"/>
            <a:ext cx="6256328" cy="1815882"/>
          </a:xfrm>
          <a:prstGeom prst="rect">
            <a:avLst/>
          </a:prstGeom>
          <a:noFill/>
        </p:spPr>
        <p:txBody>
          <a:bodyPr wrap="none" rtlCol="0">
            <a:spAutoFit/>
          </a:bodyPr>
          <a:lstStyle/>
          <a:p>
            <a:pPr marL="342900" indent="-342900">
              <a:buFont typeface="Arial" panose="020B0604020202020204" pitchFamily="34" charset="0"/>
              <a:buChar char="•"/>
            </a:pPr>
            <a:r>
              <a:rPr lang="en-US" sz="2800" b="1"/>
              <a:t>Manual curation of scientific literature</a:t>
            </a:r>
          </a:p>
          <a:p>
            <a:pPr marL="342900" indent="-342900">
              <a:buFont typeface="Arial" panose="020B0604020202020204" pitchFamily="34" charset="0"/>
              <a:buChar char="•"/>
            </a:pPr>
            <a:r>
              <a:rPr lang="en-US" sz="2800" b="1"/>
              <a:t>High-throughput datasets</a:t>
            </a:r>
          </a:p>
          <a:p>
            <a:pPr marL="342900" indent="-342900">
              <a:buFont typeface="Arial" panose="020B0604020202020204" pitchFamily="34" charset="0"/>
              <a:buChar char="•"/>
            </a:pPr>
            <a:r>
              <a:rPr lang="en-US" sz="2800" b="1"/>
              <a:t>Computational predictions</a:t>
            </a:r>
          </a:p>
          <a:p>
            <a:pPr marL="342900" indent="-342900">
              <a:buFont typeface="Arial" panose="020B0604020202020204" pitchFamily="34" charset="0"/>
              <a:buChar char="•"/>
            </a:pPr>
            <a:r>
              <a:rPr lang="en-US" sz="2800" b="1"/>
              <a:t>Literature text-mining</a:t>
            </a:r>
            <a:endParaRPr lang="it-IT" sz="2800" b="1"/>
          </a:p>
        </p:txBody>
      </p:sp>
      <p:sp>
        <p:nvSpPr>
          <p:cNvPr id="4" name="TextBox 3">
            <a:extLst>
              <a:ext uri="{FF2B5EF4-FFF2-40B4-BE49-F238E27FC236}">
                <a16:creationId xmlns:a16="http://schemas.microsoft.com/office/drawing/2014/main" id="{284E248A-21C4-154F-8306-98074CCC76D2}"/>
              </a:ext>
            </a:extLst>
          </p:cNvPr>
          <p:cNvSpPr txBox="1"/>
          <p:nvPr/>
        </p:nvSpPr>
        <p:spPr>
          <a:xfrm>
            <a:off x="3140815" y="1194197"/>
            <a:ext cx="5698163" cy="461665"/>
          </a:xfrm>
          <a:prstGeom prst="rect">
            <a:avLst/>
          </a:prstGeom>
          <a:noFill/>
        </p:spPr>
        <p:txBody>
          <a:bodyPr wrap="none" rtlCol="0">
            <a:spAutoFit/>
          </a:bodyPr>
          <a:lstStyle/>
          <a:p>
            <a:r>
              <a:rPr lang="en-US" sz="2400"/>
              <a:t>Biological datasets are noisy and incomplete</a:t>
            </a:r>
            <a:endParaRPr lang="it-IT" sz="2400"/>
          </a:p>
        </p:txBody>
      </p:sp>
    </p:spTree>
    <p:extLst>
      <p:ext uri="{BB962C8B-B14F-4D97-AF65-F5344CB8AC3E}">
        <p14:creationId xmlns:p14="http://schemas.microsoft.com/office/powerpoint/2010/main" val="1034429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2073B1-3DCF-B140-8075-16A096087CD4}"/>
              </a:ext>
            </a:extLst>
          </p:cNvPr>
          <p:cNvSpPr/>
          <p:nvPr/>
        </p:nvSpPr>
        <p:spPr>
          <a:xfrm>
            <a:off x="3005700" y="399533"/>
            <a:ext cx="5947334"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Protein-protein interaction networks</a:t>
            </a:r>
          </a:p>
        </p:txBody>
      </p:sp>
      <p:sp>
        <p:nvSpPr>
          <p:cNvPr id="3" name="TextBox 2">
            <a:extLst>
              <a:ext uri="{FF2B5EF4-FFF2-40B4-BE49-F238E27FC236}">
                <a16:creationId xmlns:a16="http://schemas.microsoft.com/office/drawing/2014/main" id="{DCCB6C9C-BC36-EA4F-9A50-F735C351DEEE}"/>
              </a:ext>
            </a:extLst>
          </p:cNvPr>
          <p:cNvSpPr txBox="1"/>
          <p:nvPr/>
        </p:nvSpPr>
        <p:spPr>
          <a:xfrm>
            <a:off x="660401" y="1315731"/>
            <a:ext cx="11192933" cy="830997"/>
          </a:xfrm>
          <a:prstGeom prst="rect">
            <a:avLst/>
          </a:prstGeom>
          <a:noFill/>
        </p:spPr>
        <p:txBody>
          <a:bodyPr wrap="square" rtlCol="0">
            <a:spAutoFit/>
          </a:bodyPr>
          <a:lstStyle/>
          <a:p>
            <a:r>
              <a:rPr lang="en-US" sz="2400"/>
              <a:t>PPI networks are mathematical representation of the physical contacts between proteins in the cell</a:t>
            </a:r>
            <a:endParaRPr lang="it-IT" sz="2400"/>
          </a:p>
        </p:txBody>
      </p:sp>
      <p:sp>
        <p:nvSpPr>
          <p:cNvPr id="10" name="Rectangle 9">
            <a:extLst>
              <a:ext uri="{FF2B5EF4-FFF2-40B4-BE49-F238E27FC236}">
                <a16:creationId xmlns:a16="http://schemas.microsoft.com/office/drawing/2014/main" id="{6839C5E7-F9FB-5843-AE12-1FCAF9216D25}"/>
              </a:ext>
            </a:extLst>
          </p:cNvPr>
          <p:cNvSpPr/>
          <p:nvPr/>
        </p:nvSpPr>
        <p:spPr>
          <a:xfrm>
            <a:off x="880533" y="2551837"/>
            <a:ext cx="10549467" cy="1938992"/>
          </a:xfrm>
          <a:prstGeom prst="rect">
            <a:avLst/>
          </a:prstGeom>
        </p:spPr>
        <p:txBody>
          <a:bodyPr wrap="square">
            <a:spAutoFit/>
          </a:bodyPr>
          <a:lstStyle/>
          <a:p>
            <a:r>
              <a:rPr lang="it-IT" sz="2400" b="0" i="0">
                <a:solidFill>
                  <a:srgbClr val="222222"/>
                </a:solidFill>
                <a:effectLst/>
              </a:rPr>
              <a:t>Knowledge of PPIs can be used to:</a:t>
            </a:r>
          </a:p>
          <a:p>
            <a:pPr marL="342900" indent="-342900">
              <a:buFont typeface="Arial" panose="020B0604020202020204" pitchFamily="34" charset="0"/>
              <a:buChar char="•"/>
            </a:pPr>
            <a:r>
              <a:rPr lang="it-IT" sz="2400" b="0" i="0">
                <a:solidFill>
                  <a:srgbClr val="222222"/>
                </a:solidFill>
                <a:effectLst/>
              </a:rPr>
              <a:t>assign putative roles to uncharacterised proteins; </a:t>
            </a:r>
          </a:p>
          <a:p>
            <a:pPr marL="342900" indent="-342900">
              <a:buFont typeface="Arial" panose="020B0604020202020204" pitchFamily="34" charset="0"/>
              <a:buChar char="•"/>
            </a:pPr>
            <a:r>
              <a:rPr lang="it-IT" sz="2400" b="0" i="0">
                <a:solidFill>
                  <a:srgbClr val="222222"/>
                </a:solidFill>
                <a:effectLst/>
              </a:rPr>
              <a:t>add fine-grained detail about the steps within a signalling pathway; or </a:t>
            </a:r>
          </a:p>
          <a:p>
            <a:pPr marL="342900" indent="-342900">
              <a:buFont typeface="Arial" panose="020B0604020202020204" pitchFamily="34" charset="0"/>
              <a:buChar char="•"/>
            </a:pPr>
            <a:r>
              <a:rPr lang="it-IT" sz="2400" b="0" i="0">
                <a:solidFill>
                  <a:srgbClr val="222222"/>
                </a:solidFill>
                <a:effectLst/>
              </a:rPr>
              <a:t>characterise the relationships between proteins that form multi-molecular complexes such as the proteasome.</a:t>
            </a:r>
          </a:p>
        </p:txBody>
      </p:sp>
    </p:spTree>
    <p:extLst>
      <p:ext uri="{BB962C8B-B14F-4D97-AF65-F5344CB8AC3E}">
        <p14:creationId xmlns:p14="http://schemas.microsoft.com/office/powerpoint/2010/main" val="246777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5D82CB-12F1-8845-A9C8-F53305A272E2}"/>
              </a:ext>
            </a:extLst>
          </p:cNvPr>
          <p:cNvSpPr/>
          <p:nvPr/>
        </p:nvSpPr>
        <p:spPr>
          <a:xfrm>
            <a:off x="1732547" y="269814"/>
            <a:ext cx="9220337" cy="461665"/>
          </a:xfrm>
          <a:prstGeom prst="rect">
            <a:avLst/>
          </a:prstGeom>
        </p:spPr>
        <p:txBody>
          <a:bodyPr wrap="square">
            <a:spAutoFit/>
          </a:bodyPr>
          <a:lstStyle/>
          <a:p>
            <a:r>
              <a:rPr lang="it-IT" sz="2400" b="1" i="0">
                <a:solidFill>
                  <a:srgbClr val="555555"/>
                </a:solidFill>
                <a:effectLst/>
                <a:latin typeface="Helvetica Neue" panose="02000503000000020004" pitchFamily="2" charset="0"/>
              </a:rPr>
              <a:t>Network analysis of protein interaction data: an introduction</a:t>
            </a:r>
          </a:p>
        </p:txBody>
      </p:sp>
      <p:sp>
        <p:nvSpPr>
          <p:cNvPr id="3" name="TextBox 2">
            <a:extLst>
              <a:ext uri="{FF2B5EF4-FFF2-40B4-BE49-F238E27FC236}">
                <a16:creationId xmlns:a16="http://schemas.microsoft.com/office/drawing/2014/main" id="{D3E0763A-0A5B-6847-A2EC-1CF6156A4C81}"/>
              </a:ext>
            </a:extLst>
          </p:cNvPr>
          <p:cNvSpPr txBox="1"/>
          <p:nvPr/>
        </p:nvSpPr>
        <p:spPr>
          <a:xfrm>
            <a:off x="112295" y="5918629"/>
            <a:ext cx="9714519" cy="923330"/>
          </a:xfrm>
          <a:prstGeom prst="rect">
            <a:avLst/>
          </a:prstGeom>
          <a:noFill/>
        </p:spPr>
        <p:txBody>
          <a:bodyPr wrap="none" rtlCol="0">
            <a:spAutoFit/>
          </a:bodyPr>
          <a:lstStyle/>
          <a:p>
            <a:r>
              <a:rPr lang="en-US"/>
              <a:t>The content of these slides was extracted from the EBI Train Online at:</a:t>
            </a:r>
          </a:p>
          <a:p>
            <a:r>
              <a:rPr lang="en-US">
                <a:hlinkClick r:id="rId2"/>
              </a:rPr>
              <a:t>https://www.ebi.ac.uk/training/online/course/network-analysis-protein-interaction-data-introduction</a:t>
            </a:r>
            <a:endParaRPr lang="en-US"/>
          </a:p>
          <a:p>
            <a:r>
              <a:rPr lang="en-US"/>
              <a:t>Author</a:t>
            </a:r>
            <a:r>
              <a:rPr lang="it-IT" b="1"/>
              <a:t>:  </a:t>
            </a:r>
            <a:r>
              <a:rPr lang="it-IT"/>
              <a:t>Pablo Porras Millan</a:t>
            </a:r>
          </a:p>
        </p:txBody>
      </p:sp>
      <p:pic>
        <p:nvPicPr>
          <p:cNvPr id="4" name="Picture 3">
            <a:extLst>
              <a:ext uri="{FF2B5EF4-FFF2-40B4-BE49-F238E27FC236}">
                <a16:creationId xmlns:a16="http://schemas.microsoft.com/office/drawing/2014/main" id="{102CB794-6D5C-2C40-8D35-F28DB649E95E}"/>
              </a:ext>
            </a:extLst>
          </p:cNvPr>
          <p:cNvPicPr>
            <a:picLocks noChangeAspect="1"/>
          </p:cNvPicPr>
          <p:nvPr/>
        </p:nvPicPr>
        <p:blipFill>
          <a:blip r:embed="rId3"/>
          <a:stretch>
            <a:fillRect/>
          </a:stretch>
        </p:blipFill>
        <p:spPr>
          <a:xfrm>
            <a:off x="3769896" y="987066"/>
            <a:ext cx="4344442" cy="4675798"/>
          </a:xfrm>
          <a:prstGeom prst="rect">
            <a:avLst/>
          </a:prstGeom>
        </p:spPr>
      </p:pic>
    </p:spTree>
    <p:extLst>
      <p:ext uri="{BB962C8B-B14F-4D97-AF65-F5344CB8AC3E}">
        <p14:creationId xmlns:p14="http://schemas.microsoft.com/office/powerpoint/2010/main" val="2893148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2073B1-3DCF-B140-8075-16A096087CD4}"/>
              </a:ext>
            </a:extLst>
          </p:cNvPr>
          <p:cNvSpPr/>
          <p:nvPr/>
        </p:nvSpPr>
        <p:spPr>
          <a:xfrm>
            <a:off x="3005700" y="399533"/>
            <a:ext cx="5947334"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Protein-protein interaction networks</a:t>
            </a:r>
          </a:p>
        </p:txBody>
      </p:sp>
      <p:pic>
        <p:nvPicPr>
          <p:cNvPr id="5" name="Picture 4">
            <a:extLst>
              <a:ext uri="{FF2B5EF4-FFF2-40B4-BE49-F238E27FC236}">
                <a16:creationId xmlns:a16="http://schemas.microsoft.com/office/drawing/2014/main" id="{95C55A6F-9B59-F447-8AB7-F58F1490C1F6}"/>
              </a:ext>
            </a:extLst>
          </p:cNvPr>
          <p:cNvPicPr>
            <a:picLocks noChangeAspect="1"/>
          </p:cNvPicPr>
          <p:nvPr/>
        </p:nvPicPr>
        <p:blipFill>
          <a:blip r:embed="rId2"/>
          <a:stretch>
            <a:fillRect/>
          </a:stretch>
        </p:blipFill>
        <p:spPr>
          <a:xfrm>
            <a:off x="2246046" y="1671025"/>
            <a:ext cx="7466641" cy="3448050"/>
          </a:xfrm>
          <a:prstGeom prst="rect">
            <a:avLst/>
          </a:prstGeom>
        </p:spPr>
      </p:pic>
      <p:sp>
        <p:nvSpPr>
          <p:cNvPr id="6" name="TextBox 5">
            <a:extLst>
              <a:ext uri="{FF2B5EF4-FFF2-40B4-BE49-F238E27FC236}">
                <a16:creationId xmlns:a16="http://schemas.microsoft.com/office/drawing/2014/main" id="{B67F0959-CCA1-1F48-A610-A3D933F9B564}"/>
              </a:ext>
            </a:extLst>
          </p:cNvPr>
          <p:cNvSpPr txBox="1"/>
          <p:nvPr/>
        </p:nvSpPr>
        <p:spPr>
          <a:xfrm>
            <a:off x="3449469" y="5308545"/>
            <a:ext cx="670505" cy="369332"/>
          </a:xfrm>
          <a:prstGeom prst="rect">
            <a:avLst/>
          </a:prstGeom>
          <a:noFill/>
        </p:spPr>
        <p:txBody>
          <a:bodyPr wrap="none" rtlCol="0">
            <a:spAutoFit/>
          </a:bodyPr>
          <a:lstStyle/>
          <a:p>
            <a:r>
              <a:rPr lang="en-US"/>
              <a:t>Yeast</a:t>
            </a:r>
            <a:endParaRPr lang="it-IT"/>
          </a:p>
        </p:txBody>
      </p:sp>
      <p:sp>
        <p:nvSpPr>
          <p:cNvPr id="8" name="TextBox 7">
            <a:extLst>
              <a:ext uri="{FF2B5EF4-FFF2-40B4-BE49-F238E27FC236}">
                <a16:creationId xmlns:a16="http://schemas.microsoft.com/office/drawing/2014/main" id="{190E769E-2819-C94B-B125-E3CB247F0850}"/>
              </a:ext>
            </a:extLst>
          </p:cNvPr>
          <p:cNvSpPr txBox="1"/>
          <p:nvPr/>
        </p:nvSpPr>
        <p:spPr>
          <a:xfrm>
            <a:off x="7581203" y="5391610"/>
            <a:ext cx="867545" cy="369332"/>
          </a:xfrm>
          <a:prstGeom prst="rect">
            <a:avLst/>
          </a:prstGeom>
          <a:noFill/>
        </p:spPr>
        <p:txBody>
          <a:bodyPr wrap="none" rtlCol="0">
            <a:spAutoFit/>
          </a:bodyPr>
          <a:lstStyle/>
          <a:p>
            <a:r>
              <a:rPr lang="en-US"/>
              <a:t>Human</a:t>
            </a:r>
            <a:endParaRPr lang="it-IT"/>
          </a:p>
        </p:txBody>
      </p:sp>
      <p:sp>
        <p:nvSpPr>
          <p:cNvPr id="9" name="Rectangle 8">
            <a:extLst>
              <a:ext uri="{FF2B5EF4-FFF2-40B4-BE49-F238E27FC236}">
                <a16:creationId xmlns:a16="http://schemas.microsoft.com/office/drawing/2014/main" id="{336B905E-A0AA-7C49-BD50-1DDE91D20DB5}"/>
              </a:ext>
            </a:extLst>
          </p:cNvPr>
          <p:cNvSpPr/>
          <p:nvPr/>
        </p:nvSpPr>
        <p:spPr>
          <a:xfrm>
            <a:off x="878787" y="1112223"/>
            <a:ext cx="10842968" cy="369332"/>
          </a:xfrm>
          <a:prstGeom prst="rect">
            <a:avLst/>
          </a:prstGeom>
        </p:spPr>
        <p:txBody>
          <a:bodyPr wrap="none">
            <a:spAutoFit/>
          </a:bodyPr>
          <a:lstStyle/>
          <a:p>
            <a:r>
              <a:rPr lang="it-IT" b="0" i="0">
                <a:solidFill>
                  <a:srgbClr val="444444"/>
                </a:solidFill>
                <a:effectLst/>
                <a:latin typeface="Helvetica Neue" panose="02000503000000020004" pitchFamily="2" charset="0"/>
              </a:rPr>
              <a:t>The </a:t>
            </a:r>
            <a:r>
              <a:rPr lang="it-IT" b="1" i="0">
                <a:solidFill>
                  <a:srgbClr val="444444"/>
                </a:solidFill>
                <a:effectLst/>
                <a:latin typeface="Helvetica Neue" panose="02000503000000020004" pitchFamily="2" charset="0"/>
              </a:rPr>
              <a:t>interactome</a:t>
            </a:r>
            <a:r>
              <a:rPr lang="it-IT" b="0" i="0">
                <a:solidFill>
                  <a:srgbClr val="444444"/>
                </a:solidFill>
                <a:effectLst/>
                <a:latin typeface="Helvetica Neue" panose="02000503000000020004" pitchFamily="2" charset="0"/>
              </a:rPr>
              <a:t> is the totality of PPIs that happen in a cell, an organism ot a specific biological context.</a:t>
            </a:r>
          </a:p>
        </p:txBody>
      </p:sp>
      <p:sp>
        <p:nvSpPr>
          <p:cNvPr id="4" name="Rectangle 3">
            <a:extLst>
              <a:ext uri="{FF2B5EF4-FFF2-40B4-BE49-F238E27FC236}">
                <a16:creationId xmlns:a16="http://schemas.microsoft.com/office/drawing/2014/main" id="{32B6E475-C3F3-F242-B514-58267CD37E45}"/>
              </a:ext>
            </a:extLst>
          </p:cNvPr>
          <p:cNvSpPr/>
          <p:nvPr/>
        </p:nvSpPr>
        <p:spPr>
          <a:xfrm>
            <a:off x="2246046" y="6033477"/>
            <a:ext cx="7712027" cy="369332"/>
          </a:xfrm>
          <a:prstGeom prst="rect">
            <a:avLst/>
          </a:prstGeom>
        </p:spPr>
        <p:txBody>
          <a:bodyPr wrap="square">
            <a:spAutoFit/>
          </a:bodyPr>
          <a:lstStyle/>
          <a:p>
            <a:r>
              <a:rPr lang="it-IT" b="0" i="0">
                <a:solidFill>
                  <a:srgbClr val="222222"/>
                </a:solidFill>
                <a:effectLst/>
                <a:latin typeface="Helvetica Neue" panose="02000503000000020004" pitchFamily="2" charset="0"/>
              </a:rPr>
              <a:t>Our current knowledge of the interactome is both </a:t>
            </a:r>
            <a:r>
              <a:rPr lang="it-IT" b="1" i="0">
                <a:solidFill>
                  <a:srgbClr val="222222"/>
                </a:solidFill>
                <a:effectLst/>
                <a:latin typeface="Helvetica Neue" panose="02000503000000020004" pitchFamily="2" charset="0"/>
              </a:rPr>
              <a:t>incomplete</a:t>
            </a:r>
            <a:r>
              <a:rPr lang="it-IT" b="0" i="0">
                <a:solidFill>
                  <a:srgbClr val="222222"/>
                </a:solidFill>
                <a:effectLst/>
                <a:latin typeface="Helvetica Neue" panose="02000503000000020004" pitchFamily="2" charset="0"/>
              </a:rPr>
              <a:t> and </a:t>
            </a:r>
            <a:r>
              <a:rPr lang="it-IT" b="1" i="0">
                <a:solidFill>
                  <a:srgbClr val="222222"/>
                </a:solidFill>
                <a:effectLst/>
                <a:latin typeface="Helvetica Neue" panose="02000503000000020004" pitchFamily="2" charset="0"/>
              </a:rPr>
              <a:t>noisy</a:t>
            </a:r>
            <a:r>
              <a:rPr lang="it-IT" b="0" i="0">
                <a:solidFill>
                  <a:srgbClr val="222222"/>
                </a:solidFill>
                <a:effectLst/>
                <a:latin typeface="Helvetica Neue" panose="02000503000000020004" pitchFamily="2" charset="0"/>
              </a:rPr>
              <a:t>.</a:t>
            </a:r>
            <a:endParaRPr lang="it-IT"/>
          </a:p>
        </p:txBody>
      </p:sp>
    </p:spTree>
    <p:extLst>
      <p:ext uri="{BB962C8B-B14F-4D97-AF65-F5344CB8AC3E}">
        <p14:creationId xmlns:p14="http://schemas.microsoft.com/office/powerpoint/2010/main" val="1169773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9BB4F1-2A1A-1044-AA49-5CE5E424F419}"/>
              </a:ext>
            </a:extLst>
          </p:cNvPr>
          <p:cNvSpPr/>
          <p:nvPr/>
        </p:nvSpPr>
        <p:spPr>
          <a:xfrm>
            <a:off x="3011062" y="740907"/>
            <a:ext cx="6553199"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Properties of PPINs: small world effect</a:t>
            </a:r>
          </a:p>
        </p:txBody>
      </p:sp>
      <p:pic>
        <p:nvPicPr>
          <p:cNvPr id="3" name="Picture 2">
            <a:extLst>
              <a:ext uri="{FF2B5EF4-FFF2-40B4-BE49-F238E27FC236}">
                <a16:creationId xmlns:a16="http://schemas.microsoft.com/office/drawing/2014/main" id="{C2B857B3-C564-8D4B-B528-DA906F73265B}"/>
              </a:ext>
            </a:extLst>
          </p:cNvPr>
          <p:cNvPicPr>
            <a:picLocks noChangeAspect="1"/>
          </p:cNvPicPr>
          <p:nvPr/>
        </p:nvPicPr>
        <p:blipFill>
          <a:blip r:embed="rId2"/>
          <a:stretch>
            <a:fillRect/>
          </a:stretch>
        </p:blipFill>
        <p:spPr>
          <a:xfrm>
            <a:off x="6755125" y="1303866"/>
            <a:ext cx="5207456" cy="4842934"/>
          </a:xfrm>
          <a:prstGeom prst="rect">
            <a:avLst/>
          </a:prstGeom>
        </p:spPr>
      </p:pic>
      <p:sp>
        <p:nvSpPr>
          <p:cNvPr id="4" name="Rectangle 3">
            <a:extLst>
              <a:ext uri="{FF2B5EF4-FFF2-40B4-BE49-F238E27FC236}">
                <a16:creationId xmlns:a16="http://schemas.microsoft.com/office/drawing/2014/main" id="{AC6CB67C-58B2-8943-99E9-C06A5A1D8420}"/>
              </a:ext>
            </a:extLst>
          </p:cNvPr>
          <p:cNvSpPr/>
          <p:nvPr/>
        </p:nvSpPr>
        <p:spPr>
          <a:xfrm>
            <a:off x="336863" y="1940018"/>
            <a:ext cx="8816581" cy="1569660"/>
          </a:xfrm>
          <a:prstGeom prst="rect">
            <a:avLst/>
          </a:prstGeom>
        </p:spPr>
        <p:txBody>
          <a:bodyPr wrap="none">
            <a:spAutoFit/>
          </a:bodyPr>
          <a:lstStyle/>
          <a:p>
            <a:pPr marL="342900" indent="-342900">
              <a:buFont typeface="Arial" panose="020B0604020202020204" pitchFamily="34" charset="0"/>
              <a:buChar char="•"/>
            </a:pPr>
            <a:r>
              <a:rPr lang="it-IT" sz="2400" b="0" i="0">
                <a:solidFill>
                  <a:srgbClr val="222222"/>
                </a:solidFill>
                <a:effectLst/>
              </a:rPr>
              <a:t>great connectivity between proteins</a:t>
            </a:r>
          </a:p>
          <a:p>
            <a:pPr marL="342900" indent="-342900">
              <a:buFont typeface="Arial" panose="020B0604020202020204" pitchFamily="34" charset="0"/>
              <a:buChar char="•"/>
            </a:pPr>
            <a:r>
              <a:rPr lang="it-IT" sz="2400"/>
              <a:t>the network's diameter is small, no matter how big the network is</a:t>
            </a:r>
          </a:p>
          <a:p>
            <a:pPr marL="342900" indent="-342900">
              <a:buFont typeface="Arial" panose="020B0604020202020204" pitchFamily="34" charset="0"/>
              <a:buChar char="•"/>
            </a:pPr>
            <a:r>
              <a:rPr lang="it-IT" sz="2400"/>
              <a:t>“six degrees of separation” </a:t>
            </a:r>
            <a:r>
              <a:rPr lang="it-IT" sz="2400" b="0" i="0">
                <a:solidFill>
                  <a:srgbClr val="222222"/>
                </a:solidFill>
                <a:effectLst/>
              </a:rPr>
              <a:t> </a:t>
            </a:r>
          </a:p>
          <a:p>
            <a:pPr marL="342900" indent="-342900">
              <a:buFont typeface="Arial" panose="020B0604020202020204" pitchFamily="34" charset="0"/>
              <a:buChar char="•"/>
            </a:pPr>
            <a:r>
              <a:rPr lang="it-IT" sz="2400"/>
              <a:t>efficient and quick flow of signals within the network</a:t>
            </a:r>
          </a:p>
        </p:txBody>
      </p:sp>
      <p:sp>
        <p:nvSpPr>
          <p:cNvPr id="5" name="Rectangle 4">
            <a:extLst>
              <a:ext uri="{FF2B5EF4-FFF2-40B4-BE49-F238E27FC236}">
                <a16:creationId xmlns:a16="http://schemas.microsoft.com/office/drawing/2014/main" id="{086C30A1-41F2-EE42-9717-C2C5C717500C}"/>
              </a:ext>
            </a:extLst>
          </p:cNvPr>
          <p:cNvSpPr/>
          <p:nvPr/>
        </p:nvSpPr>
        <p:spPr>
          <a:xfrm>
            <a:off x="5266196" y="6326769"/>
            <a:ext cx="6696385" cy="369332"/>
          </a:xfrm>
          <a:prstGeom prst="rect">
            <a:avLst/>
          </a:prstGeom>
        </p:spPr>
        <p:txBody>
          <a:bodyPr wrap="none">
            <a:spAutoFit/>
          </a:bodyPr>
          <a:lstStyle/>
          <a:p>
            <a:r>
              <a:rPr lang="it-IT"/>
              <a:t>Diameter: the maximum number of steps separating any two nodes </a:t>
            </a:r>
          </a:p>
        </p:txBody>
      </p:sp>
      <p:sp>
        <p:nvSpPr>
          <p:cNvPr id="6" name="Rectangle 5">
            <a:extLst>
              <a:ext uri="{FF2B5EF4-FFF2-40B4-BE49-F238E27FC236}">
                <a16:creationId xmlns:a16="http://schemas.microsoft.com/office/drawing/2014/main" id="{03D59CB2-36A5-554D-BDF8-1FD1C6D1BEAF}"/>
              </a:ext>
            </a:extLst>
          </p:cNvPr>
          <p:cNvSpPr/>
          <p:nvPr/>
        </p:nvSpPr>
        <p:spPr>
          <a:xfrm>
            <a:off x="336863" y="5218773"/>
            <a:ext cx="9227398" cy="1107996"/>
          </a:xfrm>
          <a:prstGeom prst="rect">
            <a:avLst/>
          </a:prstGeom>
        </p:spPr>
        <p:txBody>
          <a:bodyPr wrap="none">
            <a:spAutoFit/>
          </a:bodyPr>
          <a:lstStyle/>
          <a:p>
            <a:pPr marL="285750" indent="-285750">
              <a:buFont typeface="Arial" panose="020B0604020202020204" pitchFamily="34" charset="0"/>
              <a:buChar char="•"/>
            </a:pPr>
            <a:r>
              <a:rPr lang="it-IT" sz="2400" b="0" i="0">
                <a:solidFill>
                  <a:srgbClr val="222222"/>
                </a:solidFill>
                <a:effectLst/>
              </a:rPr>
              <a:t>Biological systems are extremely robust</a:t>
            </a:r>
          </a:p>
          <a:p>
            <a:pPr marL="285750" indent="-285750">
              <a:buFont typeface="Arial" panose="020B0604020202020204" pitchFamily="34" charset="0"/>
              <a:buChar char="•"/>
            </a:pPr>
            <a:r>
              <a:rPr lang="it-IT" sz="2400"/>
              <a:t>no dramatic consequences of perturbations in a single gene or protein</a:t>
            </a:r>
          </a:p>
          <a:p>
            <a:endParaRPr lang="it-IT"/>
          </a:p>
        </p:txBody>
      </p:sp>
    </p:spTree>
    <p:extLst>
      <p:ext uri="{BB962C8B-B14F-4D97-AF65-F5344CB8AC3E}">
        <p14:creationId xmlns:p14="http://schemas.microsoft.com/office/powerpoint/2010/main" val="1461481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7E14B2-E087-DA4E-9E43-93F5D293D368}"/>
              </a:ext>
            </a:extLst>
          </p:cNvPr>
          <p:cNvSpPr/>
          <p:nvPr/>
        </p:nvSpPr>
        <p:spPr>
          <a:xfrm>
            <a:off x="2595116" y="281000"/>
            <a:ext cx="7611058"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Properties of PPINs: scale-free networks</a:t>
            </a:r>
          </a:p>
        </p:txBody>
      </p:sp>
      <p:pic>
        <p:nvPicPr>
          <p:cNvPr id="3" name="Picture 2">
            <a:extLst>
              <a:ext uri="{FF2B5EF4-FFF2-40B4-BE49-F238E27FC236}">
                <a16:creationId xmlns:a16="http://schemas.microsoft.com/office/drawing/2014/main" id="{82594A29-A732-CC47-B8D5-6DDCFB743C5C}"/>
              </a:ext>
            </a:extLst>
          </p:cNvPr>
          <p:cNvPicPr>
            <a:picLocks noChangeAspect="1"/>
          </p:cNvPicPr>
          <p:nvPr/>
        </p:nvPicPr>
        <p:blipFill>
          <a:blip r:embed="rId2"/>
          <a:stretch>
            <a:fillRect/>
          </a:stretch>
        </p:blipFill>
        <p:spPr>
          <a:xfrm>
            <a:off x="4487765" y="1615014"/>
            <a:ext cx="7609057" cy="4413253"/>
          </a:xfrm>
          <a:prstGeom prst="rect">
            <a:avLst/>
          </a:prstGeom>
        </p:spPr>
      </p:pic>
      <p:sp>
        <p:nvSpPr>
          <p:cNvPr id="4" name="Rectangle 3">
            <a:extLst>
              <a:ext uri="{FF2B5EF4-FFF2-40B4-BE49-F238E27FC236}">
                <a16:creationId xmlns:a16="http://schemas.microsoft.com/office/drawing/2014/main" id="{9EB0A02A-165F-7B48-A240-4C91A8B48E71}"/>
              </a:ext>
            </a:extLst>
          </p:cNvPr>
          <p:cNvSpPr/>
          <p:nvPr/>
        </p:nvSpPr>
        <p:spPr>
          <a:xfrm>
            <a:off x="304645" y="1270970"/>
            <a:ext cx="6096000" cy="1569660"/>
          </a:xfrm>
          <a:prstGeom prst="rect">
            <a:avLst/>
          </a:prstGeom>
        </p:spPr>
        <p:txBody>
          <a:bodyPr>
            <a:spAutoFit/>
          </a:bodyPr>
          <a:lstStyle/>
          <a:p>
            <a:pPr marL="342900" indent="-342900">
              <a:buFont typeface="Arial" panose="020B0604020202020204" pitchFamily="34" charset="0"/>
              <a:buChar char="•"/>
            </a:pPr>
            <a:r>
              <a:rPr lang="it-IT" sz="2400" b="0" i="0">
                <a:solidFill>
                  <a:srgbClr val="222222"/>
                </a:solidFill>
                <a:effectLst/>
              </a:rPr>
              <a:t>The majority of nodes (proteins) have only a few connections to other nodes</a:t>
            </a:r>
          </a:p>
          <a:p>
            <a:pPr marL="342900" indent="-342900">
              <a:buFont typeface="Arial" panose="020B0604020202020204" pitchFamily="34" charset="0"/>
              <a:buChar char="•"/>
            </a:pPr>
            <a:r>
              <a:rPr lang="it-IT" sz="2400" b="0" i="0">
                <a:solidFill>
                  <a:srgbClr val="222222"/>
                </a:solidFill>
                <a:effectLst/>
              </a:rPr>
              <a:t>some nodes (hubs) are connected to many other nodes in the network.</a:t>
            </a:r>
            <a:endParaRPr lang="it-IT" sz="2400"/>
          </a:p>
        </p:txBody>
      </p:sp>
      <p:sp>
        <p:nvSpPr>
          <p:cNvPr id="5" name="Rectangle 4">
            <a:extLst>
              <a:ext uri="{FF2B5EF4-FFF2-40B4-BE49-F238E27FC236}">
                <a16:creationId xmlns:a16="http://schemas.microsoft.com/office/drawing/2014/main" id="{E4F3F607-1577-F44B-942D-E34EEA463845}"/>
              </a:ext>
            </a:extLst>
          </p:cNvPr>
          <p:cNvSpPr/>
          <p:nvPr/>
        </p:nvSpPr>
        <p:spPr>
          <a:xfrm>
            <a:off x="606249" y="3245825"/>
            <a:ext cx="3491618" cy="1323439"/>
          </a:xfrm>
          <a:prstGeom prst="rect">
            <a:avLst/>
          </a:prstGeom>
        </p:spPr>
        <p:txBody>
          <a:bodyPr wrap="square">
            <a:spAutoFit/>
          </a:bodyPr>
          <a:lstStyle/>
          <a:p>
            <a:r>
              <a:rPr lang="it-IT" sz="2000" b="1">
                <a:solidFill>
                  <a:srgbClr val="222222"/>
                </a:solidFill>
                <a:latin typeface="Helvetica Neue" panose="02000503000000020004" pitchFamily="2" charset="0"/>
              </a:rPr>
              <a:t>P</a:t>
            </a:r>
            <a:r>
              <a:rPr lang="it-IT" sz="2000" b="1" i="0">
                <a:solidFill>
                  <a:srgbClr val="222222"/>
                </a:solidFill>
                <a:effectLst/>
                <a:latin typeface="Helvetica Neue" panose="02000503000000020004" pitchFamily="2" charset="0"/>
              </a:rPr>
              <a:t>referential attachment model: </a:t>
            </a:r>
            <a:r>
              <a:rPr lang="it-IT" sz="2000"/>
              <a:t>edges are preferentially attached to those nodes with a highest degree</a:t>
            </a:r>
          </a:p>
        </p:txBody>
      </p:sp>
      <p:sp>
        <p:nvSpPr>
          <p:cNvPr id="6" name="Rectangle 5">
            <a:extLst>
              <a:ext uri="{FF2B5EF4-FFF2-40B4-BE49-F238E27FC236}">
                <a16:creationId xmlns:a16="http://schemas.microsoft.com/office/drawing/2014/main" id="{4728B082-C18E-864E-AC03-26A7DEF542AE}"/>
              </a:ext>
            </a:extLst>
          </p:cNvPr>
          <p:cNvSpPr/>
          <p:nvPr/>
        </p:nvSpPr>
        <p:spPr>
          <a:xfrm>
            <a:off x="436916" y="5012604"/>
            <a:ext cx="3513269" cy="1015663"/>
          </a:xfrm>
          <a:prstGeom prst="rect">
            <a:avLst/>
          </a:prstGeom>
        </p:spPr>
        <p:txBody>
          <a:bodyPr wrap="none">
            <a:spAutoFit/>
          </a:bodyPr>
          <a:lstStyle/>
          <a:p>
            <a:pPr marL="285750" indent="-285750">
              <a:buFont typeface="Arial" panose="020B0604020202020204" pitchFamily="34" charset="0"/>
              <a:buChar char="•"/>
            </a:pPr>
            <a:r>
              <a:rPr lang="it-IT" sz="2000" b="0" i="0">
                <a:solidFill>
                  <a:srgbClr val="222222"/>
                </a:solidFill>
                <a:effectLst/>
              </a:rPr>
              <a:t>Stability</a:t>
            </a:r>
          </a:p>
          <a:p>
            <a:pPr marL="285750" indent="-285750">
              <a:buFont typeface="Arial" panose="020B0604020202020204" pitchFamily="34" charset="0"/>
              <a:buChar char="•"/>
            </a:pPr>
            <a:r>
              <a:rPr lang="it-IT" sz="2000"/>
              <a:t>Invariant to changes of scale</a:t>
            </a:r>
          </a:p>
          <a:p>
            <a:pPr marL="285750" indent="-285750">
              <a:buFont typeface="Arial" panose="020B0604020202020204" pitchFamily="34" charset="0"/>
              <a:buChar char="•"/>
            </a:pPr>
            <a:r>
              <a:rPr lang="it-IT" sz="2000"/>
              <a:t>Vulnerable to targeted attack</a:t>
            </a:r>
          </a:p>
        </p:txBody>
      </p:sp>
    </p:spTree>
    <p:extLst>
      <p:ext uri="{BB962C8B-B14F-4D97-AF65-F5344CB8AC3E}">
        <p14:creationId xmlns:p14="http://schemas.microsoft.com/office/powerpoint/2010/main" val="2995716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5091D6-1AA6-1C47-A3EF-988CA029456F}"/>
              </a:ext>
            </a:extLst>
          </p:cNvPr>
          <p:cNvSpPr/>
          <p:nvPr/>
        </p:nvSpPr>
        <p:spPr>
          <a:xfrm>
            <a:off x="3541553" y="230201"/>
            <a:ext cx="5169941"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Properties of PPINs: transitivity</a:t>
            </a:r>
          </a:p>
        </p:txBody>
      </p:sp>
      <p:pic>
        <p:nvPicPr>
          <p:cNvPr id="3" name="Picture 2">
            <a:extLst>
              <a:ext uri="{FF2B5EF4-FFF2-40B4-BE49-F238E27FC236}">
                <a16:creationId xmlns:a16="http://schemas.microsoft.com/office/drawing/2014/main" id="{2E9C2394-DE48-3442-A714-EDCC79C7F919}"/>
              </a:ext>
            </a:extLst>
          </p:cNvPr>
          <p:cNvPicPr>
            <a:picLocks noChangeAspect="1"/>
          </p:cNvPicPr>
          <p:nvPr/>
        </p:nvPicPr>
        <p:blipFill>
          <a:blip r:embed="rId2"/>
          <a:stretch>
            <a:fillRect/>
          </a:stretch>
        </p:blipFill>
        <p:spPr>
          <a:xfrm>
            <a:off x="5706533" y="1720426"/>
            <a:ext cx="6335183" cy="5068147"/>
          </a:xfrm>
          <a:prstGeom prst="rect">
            <a:avLst/>
          </a:prstGeom>
        </p:spPr>
      </p:pic>
      <p:sp>
        <p:nvSpPr>
          <p:cNvPr id="4" name="Rectangle 3">
            <a:extLst>
              <a:ext uri="{FF2B5EF4-FFF2-40B4-BE49-F238E27FC236}">
                <a16:creationId xmlns:a16="http://schemas.microsoft.com/office/drawing/2014/main" id="{26016927-CFD1-6E42-A045-72B4CF50A7A6}"/>
              </a:ext>
            </a:extLst>
          </p:cNvPr>
          <p:cNvSpPr/>
          <p:nvPr/>
        </p:nvSpPr>
        <p:spPr>
          <a:xfrm>
            <a:off x="439584" y="797095"/>
            <a:ext cx="11241247" cy="830997"/>
          </a:xfrm>
          <a:prstGeom prst="rect">
            <a:avLst/>
          </a:prstGeom>
        </p:spPr>
        <p:txBody>
          <a:bodyPr wrap="square">
            <a:spAutoFit/>
          </a:bodyPr>
          <a:lstStyle/>
          <a:p>
            <a:r>
              <a:rPr lang="it-IT" sz="2400" b="0" i="0">
                <a:solidFill>
                  <a:srgbClr val="222222"/>
                </a:solidFill>
                <a:effectLst/>
              </a:rPr>
              <a:t>The </a:t>
            </a:r>
            <a:r>
              <a:rPr lang="it-IT" sz="2400" b="1" i="0">
                <a:solidFill>
                  <a:srgbClr val="222222"/>
                </a:solidFill>
                <a:effectLst/>
              </a:rPr>
              <a:t>transitivity</a:t>
            </a:r>
            <a:r>
              <a:rPr lang="it-IT" sz="2400" b="0" i="0">
                <a:solidFill>
                  <a:srgbClr val="222222"/>
                </a:solidFill>
                <a:effectLst/>
              </a:rPr>
              <a:t> or </a:t>
            </a:r>
            <a:r>
              <a:rPr lang="it-IT" sz="2400" b="1" i="0">
                <a:solidFill>
                  <a:srgbClr val="222222"/>
                </a:solidFill>
                <a:effectLst/>
              </a:rPr>
              <a:t>clustering coefficient</a:t>
            </a:r>
            <a:r>
              <a:rPr lang="it-IT" sz="2400" b="0" i="0">
                <a:solidFill>
                  <a:srgbClr val="222222"/>
                </a:solidFill>
                <a:effectLst/>
              </a:rPr>
              <a:t> of a network:  measure of the tendency of the nodes to cluster together</a:t>
            </a:r>
            <a:endParaRPr lang="it-IT" sz="2400"/>
          </a:p>
        </p:txBody>
      </p:sp>
      <p:sp>
        <p:nvSpPr>
          <p:cNvPr id="5" name="Rectangle 4">
            <a:extLst>
              <a:ext uri="{FF2B5EF4-FFF2-40B4-BE49-F238E27FC236}">
                <a16:creationId xmlns:a16="http://schemas.microsoft.com/office/drawing/2014/main" id="{E3956DE3-E0E2-F444-A420-69A7C35B7976}"/>
              </a:ext>
            </a:extLst>
          </p:cNvPr>
          <p:cNvSpPr/>
          <p:nvPr/>
        </p:nvSpPr>
        <p:spPr>
          <a:xfrm>
            <a:off x="439584" y="1939798"/>
            <a:ext cx="6096000" cy="1569660"/>
          </a:xfrm>
          <a:prstGeom prst="rect">
            <a:avLst/>
          </a:prstGeom>
        </p:spPr>
        <p:txBody>
          <a:bodyPr>
            <a:spAutoFit/>
          </a:bodyPr>
          <a:lstStyle/>
          <a:p>
            <a:r>
              <a:rPr lang="it-IT" sz="2400" b="0" i="0">
                <a:solidFill>
                  <a:srgbClr val="222222"/>
                </a:solidFill>
                <a:effectLst/>
              </a:rPr>
              <a:t>High transitivity: </a:t>
            </a:r>
          </a:p>
          <a:p>
            <a:pPr marL="342900" indent="-342900">
              <a:buFont typeface="Arial" panose="020B0604020202020204" pitchFamily="34" charset="0"/>
              <a:buChar char="•"/>
            </a:pPr>
            <a:r>
              <a:rPr lang="it-IT" sz="2400" b="0" i="0">
                <a:solidFill>
                  <a:srgbClr val="222222"/>
                </a:solidFill>
                <a:effectLst/>
              </a:rPr>
              <a:t>communities or groups of nodes are densely connected internally</a:t>
            </a:r>
          </a:p>
          <a:p>
            <a:pPr marL="342900" indent="-342900">
              <a:buFont typeface="Arial" panose="020B0604020202020204" pitchFamily="34" charset="0"/>
              <a:buChar char="•"/>
            </a:pPr>
            <a:r>
              <a:rPr lang="it-IT" sz="2400"/>
              <a:t>“the friends of my friends are my friends”</a:t>
            </a:r>
          </a:p>
        </p:txBody>
      </p:sp>
      <p:sp>
        <p:nvSpPr>
          <p:cNvPr id="6" name="Rectangle 5">
            <a:extLst>
              <a:ext uri="{FF2B5EF4-FFF2-40B4-BE49-F238E27FC236}">
                <a16:creationId xmlns:a16="http://schemas.microsoft.com/office/drawing/2014/main" id="{57665730-E2F0-7646-AD15-C2ACE5683FCA}"/>
              </a:ext>
            </a:extLst>
          </p:cNvPr>
          <p:cNvSpPr/>
          <p:nvPr/>
        </p:nvSpPr>
        <p:spPr>
          <a:xfrm>
            <a:off x="439584" y="4179519"/>
            <a:ext cx="5014245" cy="2308324"/>
          </a:xfrm>
          <a:prstGeom prst="rect">
            <a:avLst/>
          </a:prstGeom>
        </p:spPr>
        <p:txBody>
          <a:bodyPr wrap="square">
            <a:spAutoFit/>
          </a:bodyPr>
          <a:lstStyle/>
          <a:p>
            <a:r>
              <a:rPr lang="en-US" sz="2400" i="0">
                <a:solidFill>
                  <a:srgbClr val="222222"/>
                </a:solidFill>
                <a:effectLst/>
              </a:rPr>
              <a:t>Communities may reflect:</a:t>
            </a:r>
            <a:endParaRPr lang="it-IT" sz="2400" i="0">
              <a:solidFill>
                <a:srgbClr val="222222"/>
              </a:solidFill>
              <a:effectLst/>
            </a:endParaRPr>
          </a:p>
          <a:p>
            <a:pPr marL="342900" indent="-342900">
              <a:buFont typeface="Arial" panose="020B0604020202020204" pitchFamily="34" charset="0"/>
              <a:buChar char="•"/>
            </a:pPr>
            <a:r>
              <a:rPr lang="it-IT" sz="2400" i="0">
                <a:solidFill>
                  <a:srgbClr val="222222"/>
                </a:solidFill>
                <a:effectLst/>
              </a:rPr>
              <a:t>Functional modules (exchangeable functional units) </a:t>
            </a:r>
          </a:p>
          <a:p>
            <a:pPr marL="342900" indent="-342900">
              <a:buFont typeface="Arial" panose="020B0604020202020204" pitchFamily="34" charset="0"/>
              <a:buChar char="•"/>
            </a:pPr>
            <a:r>
              <a:rPr lang="it-IT" sz="2400"/>
              <a:t>Protein complexes</a:t>
            </a:r>
          </a:p>
          <a:p>
            <a:pPr marL="342900" indent="-342900">
              <a:buFont typeface="Arial" panose="020B0604020202020204" pitchFamily="34" charset="0"/>
              <a:buChar char="•"/>
            </a:pPr>
            <a:r>
              <a:rPr lang="it-IT" sz="2400"/>
              <a:t>intermodular interactions and proteins</a:t>
            </a:r>
          </a:p>
        </p:txBody>
      </p:sp>
    </p:spTree>
    <p:extLst>
      <p:ext uri="{BB962C8B-B14F-4D97-AF65-F5344CB8AC3E}">
        <p14:creationId xmlns:p14="http://schemas.microsoft.com/office/powerpoint/2010/main" val="1674872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721CC-AC09-A741-8470-6CE79AD440E8}"/>
              </a:ext>
            </a:extLst>
          </p:cNvPr>
          <p:cNvPicPr>
            <a:picLocks noChangeAspect="1"/>
          </p:cNvPicPr>
          <p:nvPr/>
        </p:nvPicPr>
        <p:blipFill>
          <a:blip r:embed="rId2"/>
          <a:stretch>
            <a:fillRect/>
          </a:stretch>
        </p:blipFill>
        <p:spPr>
          <a:xfrm>
            <a:off x="3184865" y="1160712"/>
            <a:ext cx="5822268" cy="5426354"/>
          </a:xfrm>
          <a:prstGeom prst="rect">
            <a:avLst/>
          </a:prstGeom>
        </p:spPr>
      </p:pic>
      <p:sp>
        <p:nvSpPr>
          <p:cNvPr id="3" name="Rectangle 2">
            <a:extLst>
              <a:ext uri="{FF2B5EF4-FFF2-40B4-BE49-F238E27FC236}">
                <a16:creationId xmlns:a16="http://schemas.microsoft.com/office/drawing/2014/main" id="{FB5E1D66-FE4C-444C-83DA-7C8B2EC254D2}"/>
              </a:ext>
            </a:extLst>
          </p:cNvPr>
          <p:cNvSpPr/>
          <p:nvPr/>
        </p:nvSpPr>
        <p:spPr>
          <a:xfrm>
            <a:off x="3644046" y="365667"/>
            <a:ext cx="4903907"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Building and analysing PPINs</a:t>
            </a:r>
          </a:p>
        </p:txBody>
      </p:sp>
    </p:spTree>
    <p:extLst>
      <p:ext uri="{BB962C8B-B14F-4D97-AF65-F5344CB8AC3E}">
        <p14:creationId xmlns:p14="http://schemas.microsoft.com/office/powerpoint/2010/main" val="3005943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87EBD3-A96C-B745-8090-417221EBC881}"/>
              </a:ext>
            </a:extLst>
          </p:cNvPr>
          <p:cNvSpPr/>
          <p:nvPr/>
        </p:nvSpPr>
        <p:spPr>
          <a:xfrm>
            <a:off x="2812450" y="297934"/>
            <a:ext cx="6915548"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Network representation and analysis tools</a:t>
            </a:r>
          </a:p>
        </p:txBody>
      </p:sp>
      <p:sp>
        <p:nvSpPr>
          <p:cNvPr id="3" name="Rectangle 2">
            <a:extLst>
              <a:ext uri="{FF2B5EF4-FFF2-40B4-BE49-F238E27FC236}">
                <a16:creationId xmlns:a16="http://schemas.microsoft.com/office/drawing/2014/main" id="{B5FBDA78-5C95-3843-8066-9BE4F3E3C1FD}"/>
              </a:ext>
            </a:extLst>
          </p:cNvPr>
          <p:cNvSpPr/>
          <p:nvPr/>
        </p:nvSpPr>
        <p:spPr>
          <a:xfrm>
            <a:off x="1449576" y="1078300"/>
            <a:ext cx="2015295" cy="523220"/>
          </a:xfrm>
          <a:prstGeom prst="rect">
            <a:avLst/>
          </a:prstGeom>
        </p:spPr>
        <p:txBody>
          <a:bodyPr wrap="none">
            <a:spAutoFit/>
          </a:bodyPr>
          <a:lstStyle/>
          <a:p>
            <a:r>
              <a:rPr lang="it-IT" sz="2800" b="1" i="0">
                <a:solidFill>
                  <a:srgbClr val="444444"/>
                </a:solidFill>
                <a:effectLst/>
                <a:latin typeface="Helvetica Neue" panose="02000503000000020004" pitchFamily="2" charset="0"/>
              </a:rPr>
              <a:t>Cytoscape</a:t>
            </a:r>
            <a:endParaRPr lang="it-IT" sz="2800" b="0" i="0">
              <a:solidFill>
                <a:srgbClr val="444444"/>
              </a:solidFill>
              <a:effectLst/>
              <a:latin typeface="Helvetica Neue" panose="02000503000000020004" pitchFamily="2" charset="0"/>
            </a:endParaRPr>
          </a:p>
        </p:txBody>
      </p:sp>
      <p:sp>
        <p:nvSpPr>
          <p:cNvPr id="4" name="Rectangle 3">
            <a:extLst>
              <a:ext uri="{FF2B5EF4-FFF2-40B4-BE49-F238E27FC236}">
                <a16:creationId xmlns:a16="http://schemas.microsoft.com/office/drawing/2014/main" id="{A4492C84-D73B-CF47-9A4D-63BBD7E0A5EA}"/>
              </a:ext>
            </a:extLst>
          </p:cNvPr>
          <p:cNvSpPr/>
          <p:nvPr/>
        </p:nvSpPr>
        <p:spPr>
          <a:xfrm>
            <a:off x="1449576" y="1601520"/>
            <a:ext cx="9167624" cy="1938992"/>
          </a:xfrm>
          <a:prstGeom prst="rect">
            <a:avLst/>
          </a:prstGeom>
        </p:spPr>
        <p:txBody>
          <a:bodyPr wrap="square">
            <a:spAutoFit/>
          </a:bodyPr>
          <a:lstStyle/>
          <a:p>
            <a:pPr marL="342900" indent="-342900">
              <a:buFont typeface="Arial" panose="020B0604020202020204" pitchFamily="34" charset="0"/>
              <a:buChar char="•"/>
            </a:pPr>
            <a:r>
              <a:rPr lang="it-IT" sz="2400" b="0" i="0">
                <a:solidFill>
                  <a:srgbClr val="222222"/>
                </a:solidFill>
                <a:effectLst/>
              </a:rPr>
              <a:t>one of the most popular network analysis tools</a:t>
            </a:r>
          </a:p>
          <a:p>
            <a:pPr marL="342900" indent="-342900">
              <a:buFont typeface="Arial" panose="020B0604020202020204" pitchFamily="34" charset="0"/>
              <a:buChar char="•"/>
            </a:pPr>
            <a:r>
              <a:rPr lang="it-IT" sz="2400" b="0" i="0">
                <a:solidFill>
                  <a:srgbClr val="222222"/>
                </a:solidFill>
                <a:effectLst/>
              </a:rPr>
              <a:t>an open-source</a:t>
            </a:r>
          </a:p>
          <a:p>
            <a:pPr marL="342900" indent="-342900">
              <a:buFont typeface="Arial" panose="020B0604020202020204" pitchFamily="34" charset="0"/>
              <a:buChar char="•"/>
            </a:pPr>
            <a:r>
              <a:rPr lang="it-IT" sz="2400" b="0" i="0">
                <a:solidFill>
                  <a:srgbClr val="222222"/>
                </a:solidFill>
                <a:effectLst/>
              </a:rPr>
              <a:t>Java-based</a:t>
            </a:r>
          </a:p>
          <a:p>
            <a:pPr marL="342900" indent="-342900">
              <a:buFont typeface="Arial" panose="020B0604020202020204" pitchFamily="34" charset="0"/>
              <a:buChar char="•"/>
            </a:pPr>
            <a:r>
              <a:rPr lang="it-IT" sz="2400" b="0" i="0">
                <a:solidFill>
                  <a:srgbClr val="222222"/>
                </a:solidFill>
                <a:effectLst/>
              </a:rPr>
              <a:t>multi-platform desktop application </a:t>
            </a:r>
          </a:p>
          <a:p>
            <a:pPr marL="342900" indent="-342900">
              <a:buFont typeface="Arial" panose="020B0604020202020204" pitchFamily="34" charset="0"/>
              <a:buChar char="•"/>
            </a:pPr>
            <a:r>
              <a:rPr lang="it-IT" sz="2400" b="0" i="0">
                <a:solidFill>
                  <a:srgbClr val="222222"/>
                </a:solidFill>
                <a:effectLst/>
              </a:rPr>
              <a:t>widely used for network representation, integration and analysis.</a:t>
            </a:r>
            <a:endParaRPr lang="it-IT" sz="2400"/>
          </a:p>
        </p:txBody>
      </p:sp>
      <p:sp>
        <p:nvSpPr>
          <p:cNvPr id="5" name="Rectangle 4">
            <a:extLst>
              <a:ext uri="{FF2B5EF4-FFF2-40B4-BE49-F238E27FC236}">
                <a16:creationId xmlns:a16="http://schemas.microsoft.com/office/drawing/2014/main" id="{193AA360-F5F5-E445-948E-4F7EE27A6D0B}"/>
              </a:ext>
            </a:extLst>
          </p:cNvPr>
          <p:cNvSpPr/>
          <p:nvPr/>
        </p:nvSpPr>
        <p:spPr>
          <a:xfrm>
            <a:off x="1601975" y="3843599"/>
            <a:ext cx="9760291" cy="2677656"/>
          </a:xfrm>
          <a:prstGeom prst="rect">
            <a:avLst/>
          </a:prstGeom>
        </p:spPr>
        <p:txBody>
          <a:bodyPr wrap="square">
            <a:spAutoFit/>
          </a:bodyPr>
          <a:lstStyle/>
          <a:p>
            <a:r>
              <a:rPr lang="it-IT" sz="2400" b="1" i="0">
                <a:solidFill>
                  <a:srgbClr val="222222"/>
                </a:solidFill>
                <a:effectLst/>
              </a:rPr>
              <a:t>Advantages</a:t>
            </a:r>
            <a:endParaRPr lang="it-IT" sz="2400" b="0" i="0">
              <a:solidFill>
                <a:srgbClr val="222222"/>
              </a:solidFill>
              <a:effectLst/>
            </a:endParaRPr>
          </a:p>
          <a:p>
            <a:pPr marL="342900" indent="-342900">
              <a:buFont typeface="Arial" panose="020B0604020202020204" pitchFamily="34" charset="0"/>
              <a:buChar char="•"/>
            </a:pPr>
            <a:r>
              <a:rPr lang="it-IT" sz="2400" b="0" i="1">
                <a:solidFill>
                  <a:srgbClr val="222222"/>
                </a:solidFill>
                <a:effectLst/>
              </a:rPr>
              <a:t>Cytoscape apps</a:t>
            </a:r>
          </a:p>
          <a:p>
            <a:pPr marL="342900" indent="-342900">
              <a:buFont typeface="Arial" panose="020B0604020202020204" pitchFamily="34" charset="0"/>
              <a:buChar char="•"/>
            </a:pPr>
            <a:r>
              <a:rPr lang="it-IT" sz="2400" i="1"/>
              <a:t>Automation</a:t>
            </a:r>
          </a:p>
          <a:p>
            <a:endParaRPr lang="en-US" sz="2400" b="0" i="1">
              <a:solidFill>
                <a:srgbClr val="222222"/>
              </a:solidFill>
              <a:effectLst/>
            </a:endParaRPr>
          </a:p>
          <a:p>
            <a:r>
              <a:rPr lang="en-US" sz="2400" b="1">
                <a:solidFill>
                  <a:srgbClr val="222222"/>
                </a:solidFill>
              </a:rPr>
              <a:t>L</a:t>
            </a:r>
            <a:r>
              <a:rPr lang="it-IT" sz="2400" b="1">
                <a:solidFill>
                  <a:srgbClr val="222222"/>
                </a:solidFill>
              </a:rPr>
              <a:t>imitations</a:t>
            </a:r>
          </a:p>
          <a:p>
            <a:pPr marL="342900" indent="-342900">
              <a:buFont typeface="Arial" panose="020B0604020202020204" pitchFamily="34" charset="0"/>
              <a:buChar char="•"/>
            </a:pPr>
            <a:r>
              <a:rPr lang="it-IT" sz="2400"/>
              <a:t>demanding in terms of computing resources when it comes to large-scale networks</a:t>
            </a:r>
            <a:endParaRPr lang="it-IT" sz="2400" b="0" i="0">
              <a:solidFill>
                <a:srgbClr val="222222"/>
              </a:solidFill>
              <a:effectLst/>
            </a:endParaRPr>
          </a:p>
        </p:txBody>
      </p:sp>
    </p:spTree>
    <p:extLst>
      <p:ext uri="{BB962C8B-B14F-4D97-AF65-F5344CB8AC3E}">
        <p14:creationId xmlns:p14="http://schemas.microsoft.com/office/powerpoint/2010/main" val="3591462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D53CA4-1361-DE43-9644-B692B84DD037}"/>
              </a:ext>
            </a:extLst>
          </p:cNvPr>
          <p:cNvSpPr/>
          <p:nvPr/>
        </p:nvSpPr>
        <p:spPr>
          <a:xfrm>
            <a:off x="3859824" y="297933"/>
            <a:ext cx="3382593"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Sources of PPI data</a:t>
            </a:r>
          </a:p>
        </p:txBody>
      </p:sp>
      <p:pic>
        <p:nvPicPr>
          <p:cNvPr id="3" name="Picture 2">
            <a:extLst>
              <a:ext uri="{FF2B5EF4-FFF2-40B4-BE49-F238E27FC236}">
                <a16:creationId xmlns:a16="http://schemas.microsoft.com/office/drawing/2014/main" id="{EFF8D4EA-0E1B-2F4D-B85C-DB3A9EAC4B30}"/>
              </a:ext>
            </a:extLst>
          </p:cNvPr>
          <p:cNvPicPr>
            <a:picLocks noChangeAspect="1"/>
          </p:cNvPicPr>
          <p:nvPr/>
        </p:nvPicPr>
        <p:blipFill>
          <a:blip r:embed="rId2"/>
          <a:stretch>
            <a:fillRect/>
          </a:stretch>
        </p:blipFill>
        <p:spPr>
          <a:xfrm>
            <a:off x="1591174" y="1110670"/>
            <a:ext cx="8924425" cy="5747330"/>
          </a:xfrm>
          <a:prstGeom prst="rect">
            <a:avLst/>
          </a:prstGeom>
        </p:spPr>
      </p:pic>
    </p:spTree>
    <p:extLst>
      <p:ext uri="{BB962C8B-B14F-4D97-AF65-F5344CB8AC3E}">
        <p14:creationId xmlns:p14="http://schemas.microsoft.com/office/powerpoint/2010/main" val="200417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BC593A-82A2-6E4A-9EB0-8B761BE8E8D9}"/>
              </a:ext>
            </a:extLst>
          </p:cNvPr>
          <p:cNvSpPr/>
          <p:nvPr/>
        </p:nvSpPr>
        <p:spPr>
          <a:xfrm>
            <a:off x="2319867" y="258001"/>
            <a:ext cx="7941734"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Assessing reliability and measuring confidence</a:t>
            </a:r>
          </a:p>
        </p:txBody>
      </p:sp>
      <p:pic>
        <p:nvPicPr>
          <p:cNvPr id="4" name="Picture 3">
            <a:extLst>
              <a:ext uri="{FF2B5EF4-FFF2-40B4-BE49-F238E27FC236}">
                <a16:creationId xmlns:a16="http://schemas.microsoft.com/office/drawing/2014/main" id="{C0FE61E6-A930-CA49-8BAA-108B3E2268BD}"/>
              </a:ext>
            </a:extLst>
          </p:cNvPr>
          <p:cNvPicPr>
            <a:picLocks noChangeAspect="1"/>
          </p:cNvPicPr>
          <p:nvPr/>
        </p:nvPicPr>
        <p:blipFill>
          <a:blip r:embed="rId2"/>
          <a:stretch>
            <a:fillRect/>
          </a:stretch>
        </p:blipFill>
        <p:spPr>
          <a:xfrm>
            <a:off x="4508500" y="1303867"/>
            <a:ext cx="7434146" cy="4876800"/>
          </a:xfrm>
          <a:prstGeom prst="rect">
            <a:avLst/>
          </a:prstGeom>
        </p:spPr>
      </p:pic>
      <p:sp>
        <p:nvSpPr>
          <p:cNvPr id="5" name="Rectangle 4">
            <a:extLst>
              <a:ext uri="{FF2B5EF4-FFF2-40B4-BE49-F238E27FC236}">
                <a16:creationId xmlns:a16="http://schemas.microsoft.com/office/drawing/2014/main" id="{65A55D52-24FB-7441-A467-F3BB905715C5}"/>
              </a:ext>
            </a:extLst>
          </p:cNvPr>
          <p:cNvSpPr/>
          <p:nvPr/>
        </p:nvSpPr>
        <p:spPr>
          <a:xfrm>
            <a:off x="262467" y="2025135"/>
            <a:ext cx="4114800" cy="3046988"/>
          </a:xfrm>
          <a:prstGeom prst="rect">
            <a:avLst/>
          </a:prstGeom>
        </p:spPr>
        <p:txBody>
          <a:bodyPr wrap="square">
            <a:spAutoFit/>
          </a:bodyPr>
          <a:lstStyle/>
          <a:p>
            <a:pPr marL="342900" indent="-342900">
              <a:buFont typeface="Arial" panose="020B0604020202020204" pitchFamily="34" charset="0"/>
              <a:buChar char="•"/>
            </a:pPr>
            <a:r>
              <a:rPr lang="it-IT" sz="2400" i="0">
                <a:solidFill>
                  <a:srgbClr val="222222"/>
                </a:solidFill>
                <a:effectLst/>
              </a:rPr>
              <a:t>Contextual biological information</a:t>
            </a:r>
          </a:p>
          <a:p>
            <a:pPr marL="342900" indent="-342900">
              <a:buFont typeface="Arial" panose="020B0604020202020204" pitchFamily="34" charset="0"/>
              <a:buChar char="•"/>
            </a:pPr>
            <a:r>
              <a:rPr lang="it-IT" sz="2400"/>
              <a:t>Count how many times a given interaction has been reported in the literature (MIscore)</a:t>
            </a:r>
          </a:p>
          <a:p>
            <a:pPr marL="342900" indent="-342900">
              <a:buFont typeface="Arial" panose="020B0604020202020204" pitchFamily="34" charset="0"/>
              <a:buChar char="•"/>
            </a:pPr>
            <a:r>
              <a:rPr lang="it-IT" sz="2400"/>
              <a:t>Aggregated methods (INTscore)</a:t>
            </a:r>
          </a:p>
        </p:txBody>
      </p:sp>
    </p:spTree>
    <p:extLst>
      <p:ext uri="{BB962C8B-B14F-4D97-AF65-F5344CB8AC3E}">
        <p14:creationId xmlns:p14="http://schemas.microsoft.com/office/powerpoint/2010/main" val="2672238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AADB0B-5A4D-434D-9D5C-B981F2022F51}"/>
              </a:ext>
            </a:extLst>
          </p:cNvPr>
          <p:cNvSpPr/>
          <p:nvPr/>
        </p:nvSpPr>
        <p:spPr>
          <a:xfrm>
            <a:off x="3234267" y="393468"/>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Topological PPIN analysis</a:t>
            </a:r>
          </a:p>
        </p:txBody>
      </p:sp>
      <p:pic>
        <p:nvPicPr>
          <p:cNvPr id="3" name="Picture 2">
            <a:extLst>
              <a:ext uri="{FF2B5EF4-FFF2-40B4-BE49-F238E27FC236}">
                <a16:creationId xmlns:a16="http://schemas.microsoft.com/office/drawing/2014/main" id="{2BD9EC84-6D8C-5542-8EC1-996C5FD9403A}"/>
              </a:ext>
            </a:extLst>
          </p:cNvPr>
          <p:cNvPicPr>
            <a:picLocks noChangeAspect="1"/>
          </p:cNvPicPr>
          <p:nvPr/>
        </p:nvPicPr>
        <p:blipFill>
          <a:blip r:embed="rId2"/>
          <a:stretch>
            <a:fillRect/>
          </a:stretch>
        </p:blipFill>
        <p:spPr>
          <a:xfrm>
            <a:off x="2099733" y="1137292"/>
            <a:ext cx="7416200" cy="5382042"/>
          </a:xfrm>
          <a:prstGeom prst="rect">
            <a:avLst/>
          </a:prstGeom>
        </p:spPr>
      </p:pic>
    </p:spTree>
    <p:extLst>
      <p:ext uri="{BB962C8B-B14F-4D97-AF65-F5344CB8AC3E}">
        <p14:creationId xmlns:p14="http://schemas.microsoft.com/office/powerpoint/2010/main" val="76957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AB81D6-FDFA-EF4A-B420-51683A9B1711}"/>
              </a:ext>
            </a:extLst>
          </p:cNvPr>
          <p:cNvSpPr/>
          <p:nvPr/>
        </p:nvSpPr>
        <p:spPr>
          <a:xfrm>
            <a:off x="4301067" y="217629"/>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Centrality analysis</a:t>
            </a:r>
          </a:p>
        </p:txBody>
      </p:sp>
      <p:pic>
        <p:nvPicPr>
          <p:cNvPr id="3" name="Picture 2">
            <a:extLst>
              <a:ext uri="{FF2B5EF4-FFF2-40B4-BE49-F238E27FC236}">
                <a16:creationId xmlns:a16="http://schemas.microsoft.com/office/drawing/2014/main" id="{17D53221-7FA7-BC44-BFC8-6561030C9F77}"/>
              </a:ext>
            </a:extLst>
          </p:cNvPr>
          <p:cNvPicPr>
            <a:picLocks noChangeAspect="1"/>
          </p:cNvPicPr>
          <p:nvPr/>
        </p:nvPicPr>
        <p:blipFill>
          <a:blip r:embed="rId2"/>
          <a:stretch>
            <a:fillRect/>
          </a:stretch>
        </p:blipFill>
        <p:spPr>
          <a:xfrm>
            <a:off x="6523565" y="1422401"/>
            <a:ext cx="4885266" cy="4885266"/>
          </a:xfrm>
          <a:prstGeom prst="rect">
            <a:avLst/>
          </a:prstGeom>
        </p:spPr>
      </p:pic>
      <p:sp>
        <p:nvSpPr>
          <p:cNvPr id="4" name="Rectangle 3">
            <a:extLst>
              <a:ext uri="{FF2B5EF4-FFF2-40B4-BE49-F238E27FC236}">
                <a16:creationId xmlns:a16="http://schemas.microsoft.com/office/drawing/2014/main" id="{2D183C40-0E26-3547-A101-ECF40CA74EF5}"/>
              </a:ext>
            </a:extLst>
          </p:cNvPr>
          <p:cNvSpPr/>
          <p:nvPr/>
        </p:nvSpPr>
        <p:spPr>
          <a:xfrm>
            <a:off x="795867" y="824736"/>
            <a:ext cx="10955866" cy="830997"/>
          </a:xfrm>
          <a:prstGeom prst="rect">
            <a:avLst/>
          </a:prstGeom>
        </p:spPr>
        <p:txBody>
          <a:bodyPr wrap="square">
            <a:spAutoFit/>
          </a:bodyPr>
          <a:lstStyle/>
          <a:p>
            <a:r>
              <a:rPr lang="it-IT" sz="2400" b="0" i="0">
                <a:solidFill>
                  <a:srgbClr val="222222"/>
                </a:solidFill>
                <a:effectLst/>
              </a:rPr>
              <a:t>Centrality: estimation on how important a node or edge is for the connectivity or the information flow of the network</a:t>
            </a:r>
            <a:endParaRPr lang="it-IT" sz="2400"/>
          </a:p>
        </p:txBody>
      </p:sp>
      <p:sp>
        <p:nvSpPr>
          <p:cNvPr id="5" name="Rectangle 4">
            <a:extLst>
              <a:ext uri="{FF2B5EF4-FFF2-40B4-BE49-F238E27FC236}">
                <a16:creationId xmlns:a16="http://schemas.microsoft.com/office/drawing/2014/main" id="{6F60BCBC-1B9F-354D-9DD2-E396039180DB}"/>
              </a:ext>
            </a:extLst>
          </p:cNvPr>
          <p:cNvSpPr/>
          <p:nvPr/>
        </p:nvSpPr>
        <p:spPr>
          <a:xfrm>
            <a:off x="795867" y="1739620"/>
            <a:ext cx="5959901" cy="461665"/>
          </a:xfrm>
          <a:prstGeom prst="rect">
            <a:avLst/>
          </a:prstGeom>
        </p:spPr>
        <p:txBody>
          <a:bodyPr wrap="none">
            <a:spAutoFit/>
          </a:bodyPr>
          <a:lstStyle/>
          <a:p>
            <a:r>
              <a:rPr lang="it-IT" sz="2400" b="0" i="1">
                <a:solidFill>
                  <a:srgbClr val="222222"/>
                </a:solidFill>
                <a:effectLst/>
              </a:rPr>
              <a:t>Which protein is the most important and why?</a:t>
            </a:r>
            <a:endParaRPr lang="it-IT" sz="2400"/>
          </a:p>
        </p:txBody>
      </p:sp>
      <p:sp>
        <p:nvSpPr>
          <p:cNvPr id="6" name="Rectangle 5">
            <a:extLst>
              <a:ext uri="{FF2B5EF4-FFF2-40B4-BE49-F238E27FC236}">
                <a16:creationId xmlns:a16="http://schemas.microsoft.com/office/drawing/2014/main" id="{67B0AB14-2D7B-0B4B-B078-5DEBB658E316}"/>
              </a:ext>
            </a:extLst>
          </p:cNvPr>
          <p:cNvSpPr/>
          <p:nvPr/>
        </p:nvSpPr>
        <p:spPr>
          <a:xfrm>
            <a:off x="357721" y="2657698"/>
            <a:ext cx="6754284" cy="4093428"/>
          </a:xfrm>
          <a:prstGeom prst="rect">
            <a:avLst/>
          </a:prstGeom>
        </p:spPr>
        <p:txBody>
          <a:bodyPr wrap="square">
            <a:spAutoFit/>
          </a:bodyPr>
          <a:lstStyle/>
          <a:p>
            <a:r>
              <a:rPr lang="it-IT" sz="2000" b="0" i="0">
                <a:solidFill>
                  <a:srgbClr val="222222"/>
                </a:solidFill>
                <a:effectLst/>
              </a:rPr>
              <a:t>Centrality can be measured using different metrics and criteria:</a:t>
            </a:r>
          </a:p>
          <a:p>
            <a:pPr marL="342900" indent="-342900">
              <a:buFont typeface="Arial" panose="020B0604020202020204" pitchFamily="34" charset="0"/>
              <a:buChar char="•"/>
            </a:pPr>
            <a:r>
              <a:rPr lang="it-IT" sz="2000" b="1" i="0">
                <a:solidFill>
                  <a:srgbClr val="222222"/>
                </a:solidFill>
                <a:effectLst/>
              </a:rPr>
              <a:t>Degree of the nodes</a:t>
            </a:r>
          </a:p>
          <a:p>
            <a:pPr marL="800100" lvl="1" indent="-342900">
              <a:buFont typeface="Arial" panose="020B0604020202020204" pitchFamily="34" charset="0"/>
              <a:buChar char="•"/>
            </a:pPr>
            <a:r>
              <a:rPr lang="it-IT" sz="2000" b="1"/>
              <a:t>local</a:t>
            </a:r>
            <a:r>
              <a:rPr lang="it-IT" sz="2000"/>
              <a:t> measure</a:t>
            </a:r>
          </a:p>
          <a:p>
            <a:pPr marL="800100" lvl="1" indent="-342900">
              <a:buFont typeface="Arial" panose="020B0604020202020204" pitchFamily="34" charset="0"/>
              <a:buChar char="•"/>
            </a:pPr>
            <a:r>
              <a:rPr lang="it-IT" sz="2000"/>
              <a:t>does not take into account the rest of the network</a:t>
            </a:r>
          </a:p>
          <a:p>
            <a:pPr marL="800100" lvl="1" indent="-342900">
              <a:buFont typeface="Arial" panose="020B0604020202020204" pitchFamily="34" charset="0"/>
              <a:buChar char="•"/>
            </a:pPr>
            <a:r>
              <a:rPr lang="en-US" sz="2000" b="0" i="0">
                <a:solidFill>
                  <a:srgbClr val="222222"/>
                </a:solidFill>
                <a:effectLst/>
              </a:rPr>
              <a:t>I</a:t>
            </a:r>
            <a:r>
              <a:rPr lang="it-IT" sz="2000" b="0" i="0">
                <a:solidFill>
                  <a:srgbClr val="222222"/>
                </a:solidFill>
                <a:effectLst/>
              </a:rPr>
              <a:t>mportance </a:t>
            </a:r>
            <a:r>
              <a:rPr lang="it-IT" sz="2000"/>
              <a:t>depends strongly on the network's size</a:t>
            </a:r>
          </a:p>
          <a:p>
            <a:pPr marL="342900" indent="-342900">
              <a:buFont typeface="Arial" panose="020B0604020202020204" pitchFamily="34" charset="0"/>
              <a:buChar char="•"/>
            </a:pPr>
            <a:r>
              <a:rPr lang="it-IT" sz="2000" b="1"/>
              <a:t>Global centrality measures</a:t>
            </a:r>
          </a:p>
          <a:p>
            <a:pPr marL="800100" lvl="1" indent="-342900">
              <a:buFont typeface="Arial" panose="020B0604020202020204" pitchFamily="34" charset="0"/>
              <a:buChar char="•"/>
            </a:pPr>
            <a:r>
              <a:rPr lang="it-IT" sz="2000"/>
              <a:t>take into account the whole of the network</a:t>
            </a:r>
          </a:p>
          <a:p>
            <a:pPr marL="800100" lvl="1" indent="-342900">
              <a:buFont typeface="Arial" panose="020B0604020202020204" pitchFamily="34" charset="0"/>
              <a:buChar char="•"/>
            </a:pPr>
            <a:r>
              <a:rPr lang="it-IT" sz="2000"/>
              <a:t>independent of network size</a:t>
            </a:r>
          </a:p>
          <a:p>
            <a:pPr marL="800100" lvl="1" indent="-342900">
              <a:buFont typeface="Arial" panose="020B0604020202020204" pitchFamily="34" charset="0"/>
              <a:buChar char="•"/>
            </a:pPr>
            <a:r>
              <a:rPr lang="it-IT" sz="2000" b="1"/>
              <a:t>Closeness</a:t>
            </a:r>
          </a:p>
          <a:p>
            <a:pPr marL="800100" lvl="1" indent="-342900">
              <a:buFont typeface="Arial" panose="020B0604020202020204" pitchFamily="34" charset="0"/>
              <a:buChar char="•"/>
            </a:pPr>
            <a:r>
              <a:rPr lang="it-IT" sz="2000" b="1"/>
              <a:t>Betweenness</a:t>
            </a:r>
          </a:p>
          <a:p>
            <a:pPr marL="342900" indent="-342900">
              <a:buFont typeface="Arial" panose="020B0604020202020204" pitchFamily="34" charset="0"/>
              <a:buChar char="•"/>
            </a:pPr>
            <a:r>
              <a:rPr lang="it-IT" sz="2000" b="1"/>
              <a:t>Other measures of centrality</a:t>
            </a:r>
          </a:p>
          <a:p>
            <a:pPr marL="800100" lvl="1" indent="-342900">
              <a:buFont typeface="Arial" panose="020B0604020202020204" pitchFamily="34" charset="0"/>
              <a:buChar char="•"/>
            </a:pPr>
            <a:r>
              <a:rPr lang="it-IT" sz="2000"/>
              <a:t>‘random walks’ </a:t>
            </a:r>
          </a:p>
          <a:p>
            <a:pPr marL="800100" lvl="1" indent="-342900">
              <a:buFont typeface="Arial" panose="020B0604020202020204" pitchFamily="34" charset="0"/>
              <a:buChar char="•"/>
            </a:pPr>
            <a:r>
              <a:rPr lang="it-IT" sz="2000"/>
              <a:t>Measure ‘time’ or ‘speed’ needed to reach other nodes</a:t>
            </a:r>
          </a:p>
        </p:txBody>
      </p:sp>
    </p:spTree>
    <p:extLst>
      <p:ext uri="{BB962C8B-B14F-4D97-AF65-F5344CB8AC3E}">
        <p14:creationId xmlns:p14="http://schemas.microsoft.com/office/powerpoint/2010/main" val="1921929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8A4A87-FCEC-644D-A759-60B76490E965}"/>
              </a:ext>
            </a:extLst>
          </p:cNvPr>
          <p:cNvSpPr/>
          <p:nvPr/>
        </p:nvSpPr>
        <p:spPr>
          <a:xfrm>
            <a:off x="4049996" y="340713"/>
            <a:ext cx="3942105" cy="461665"/>
          </a:xfrm>
          <a:prstGeom prst="rect">
            <a:avLst/>
          </a:prstGeom>
        </p:spPr>
        <p:txBody>
          <a:bodyPr wrap="none">
            <a:spAutoFit/>
          </a:bodyPr>
          <a:lstStyle/>
          <a:p>
            <a:r>
              <a:rPr lang="it-IT" sz="2400" b="0" i="0">
                <a:solidFill>
                  <a:srgbClr val="555555"/>
                </a:solidFill>
                <a:effectLst/>
                <a:latin typeface="Helvetica Neue" panose="02000503000000020004" pitchFamily="2" charset="0"/>
              </a:rPr>
              <a:t>Network analysis in biology</a:t>
            </a:r>
          </a:p>
        </p:txBody>
      </p:sp>
      <p:pic>
        <p:nvPicPr>
          <p:cNvPr id="3" name="Picture 2">
            <a:extLst>
              <a:ext uri="{FF2B5EF4-FFF2-40B4-BE49-F238E27FC236}">
                <a16:creationId xmlns:a16="http://schemas.microsoft.com/office/drawing/2014/main" id="{F347AB8F-4155-444A-8B38-D3FE62FD4AA6}"/>
              </a:ext>
            </a:extLst>
          </p:cNvPr>
          <p:cNvPicPr>
            <a:picLocks noChangeAspect="1"/>
          </p:cNvPicPr>
          <p:nvPr/>
        </p:nvPicPr>
        <p:blipFill>
          <a:blip r:embed="rId2"/>
          <a:stretch>
            <a:fillRect/>
          </a:stretch>
        </p:blipFill>
        <p:spPr>
          <a:xfrm>
            <a:off x="646943" y="988804"/>
            <a:ext cx="5374105" cy="5245126"/>
          </a:xfrm>
          <a:prstGeom prst="rect">
            <a:avLst/>
          </a:prstGeom>
        </p:spPr>
      </p:pic>
      <p:sp>
        <p:nvSpPr>
          <p:cNvPr id="4" name="TextBox 3">
            <a:extLst>
              <a:ext uri="{FF2B5EF4-FFF2-40B4-BE49-F238E27FC236}">
                <a16:creationId xmlns:a16="http://schemas.microsoft.com/office/drawing/2014/main" id="{14B019BE-BB25-B247-821B-67994C8202C3}"/>
              </a:ext>
            </a:extLst>
          </p:cNvPr>
          <p:cNvSpPr txBox="1"/>
          <p:nvPr/>
        </p:nvSpPr>
        <p:spPr>
          <a:xfrm>
            <a:off x="6304548" y="2145799"/>
            <a:ext cx="5715795" cy="2677656"/>
          </a:xfrm>
          <a:prstGeom prst="rect">
            <a:avLst/>
          </a:prstGeom>
          <a:noFill/>
        </p:spPr>
        <p:txBody>
          <a:bodyPr wrap="none" rtlCol="0">
            <a:spAutoFit/>
          </a:bodyPr>
          <a:lstStyle/>
          <a:p>
            <a:pPr marL="285750" indent="-285750">
              <a:buFont typeface="Arial" panose="020B0604020202020204" pitchFamily="34" charset="0"/>
              <a:buChar char="•"/>
            </a:pPr>
            <a:r>
              <a:rPr lang="en-US" sz="2400"/>
              <a:t>System biology</a:t>
            </a:r>
          </a:p>
          <a:p>
            <a:pPr marL="742950" lvl="1" indent="-285750">
              <a:buFont typeface="Arial" panose="020B0604020202020204" pitchFamily="34" charset="0"/>
              <a:buChar char="•"/>
            </a:pPr>
            <a:r>
              <a:rPr lang="it-IT" sz="2400"/>
              <a:t>biological entities at the systemic level</a:t>
            </a:r>
          </a:p>
          <a:p>
            <a:pPr marL="742950" lvl="1" indent="-285750">
              <a:buFont typeface="Arial" panose="020B0604020202020204" pitchFamily="34" charset="0"/>
              <a:buChar char="•"/>
            </a:pPr>
            <a:r>
              <a:rPr lang="it-IT" sz="2400"/>
              <a:t>not as individual components</a:t>
            </a:r>
          </a:p>
          <a:p>
            <a:pPr marL="742950" lvl="1" indent="-285750">
              <a:buFont typeface="Arial" panose="020B0604020202020204" pitchFamily="34" charset="0"/>
              <a:buChar char="•"/>
            </a:pPr>
            <a:r>
              <a:rPr lang="it-IT" sz="2400"/>
              <a:t>interacting systems</a:t>
            </a:r>
          </a:p>
          <a:p>
            <a:pPr lvl="1"/>
            <a:endParaRPr lang="en-US" sz="2400"/>
          </a:p>
          <a:p>
            <a:pPr marL="285750" indent="-285750">
              <a:buFont typeface="Arial" panose="020B0604020202020204" pitchFamily="34" charset="0"/>
              <a:buChar char="•"/>
            </a:pPr>
            <a:r>
              <a:rPr lang="en-US" sz="2400"/>
              <a:t>Network biology</a:t>
            </a:r>
          </a:p>
          <a:p>
            <a:pPr marL="742950" lvl="1" indent="-285750">
              <a:buFont typeface="Arial" panose="020B0604020202020204" pitchFamily="34" charset="0"/>
              <a:buChar char="•"/>
            </a:pPr>
            <a:r>
              <a:rPr lang="en-US" sz="2400"/>
              <a:t>Graph theory</a:t>
            </a:r>
            <a:endParaRPr lang="it-IT" sz="2400"/>
          </a:p>
        </p:txBody>
      </p:sp>
    </p:spTree>
    <p:extLst>
      <p:ext uri="{BB962C8B-B14F-4D97-AF65-F5344CB8AC3E}">
        <p14:creationId xmlns:p14="http://schemas.microsoft.com/office/powerpoint/2010/main" val="417570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7FF653-137B-9241-824F-459B3D1F1DDC}"/>
              </a:ext>
            </a:extLst>
          </p:cNvPr>
          <p:cNvSpPr/>
          <p:nvPr/>
        </p:nvSpPr>
        <p:spPr>
          <a:xfrm>
            <a:off x="4131734" y="207202"/>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Closeness centrality</a:t>
            </a:r>
          </a:p>
        </p:txBody>
      </p:sp>
      <p:pic>
        <p:nvPicPr>
          <p:cNvPr id="4" name="Picture 3">
            <a:extLst>
              <a:ext uri="{FF2B5EF4-FFF2-40B4-BE49-F238E27FC236}">
                <a16:creationId xmlns:a16="http://schemas.microsoft.com/office/drawing/2014/main" id="{D5761FD4-0F05-404C-B105-21DB876C050B}"/>
              </a:ext>
            </a:extLst>
          </p:cNvPr>
          <p:cNvPicPr>
            <a:picLocks noChangeAspect="1"/>
          </p:cNvPicPr>
          <p:nvPr/>
        </p:nvPicPr>
        <p:blipFill>
          <a:blip r:embed="rId2"/>
          <a:stretch>
            <a:fillRect/>
          </a:stretch>
        </p:blipFill>
        <p:spPr>
          <a:xfrm>
            <a:off x="4508500" y="1473200"/>
            <a:ext cx="7391400" cy="4553102"/>
          </a:xfrm>
          <a:prstGeom prst="rect">
            <a:avLst/>
          </a:prstGeom>
        </p:spPr>
      </p:pic>
      <p:sp>
        <p:nvSpPr>
          <p:cNvPr id="6" name="Rectangle 5">
            <a:extLst>
              <a:ext uri="{FF2B5EF4-FFF2-40B4-BE49-F238E27FC236}">
                <a16:creationId xmlns:a16="http://schemas.microsoft.com/office/drawing/2014/main" id="{1CBD15F3-C3C0-C947-B0E9-38C636534ADC}"/>
              </a:ext>
            </a:extLst>
          </p:cNvPr>
          <p:cNvSpPr/>
          <p:nvPr/>
        </p:nvSpPr>
        <p:spPr>
          <a:xfrm>
            <a:off x="258233" y="1337733"/>
            <a:ext cx="4250267" cy="4154984"/>
          </a:xfrm>
          <a:prstGeom prst="rect">
            <a:avLst/>
          </a:prstGeom>
        </p:spPr>
        <p:txBody>
          <a:bodyPr wrap="square">
            <a:spAutoFit/>
          </a:bodyPr>
          <a:lstStyle/>
          <a:p>
            <a:pPr marL="342900" indent="-342900">
              <a:buFont typeface="Arial" panose="020B0604020202020204" pitchFamily="34" charset="0"/>
              <a:buChar char="•"/>
            </a:pPr>
            <a:r>
              <a:rPr lang="it-IT" sz="2400">
                <a:solidFill>
                  <a:srgbClr val="222222"/>
                </a:solidFill>
              </a:rPr>
              <a:t>E</a:t>
            </a:r>
            <a:r>
              <a:rPr lang="it-IT" sz="2400" b="0" i="0">
                <a:solidFill>
                  <a:srgbClr val="222222"/>
                </a:solidFill>
                <a:effectLst/>
              </a:rPr>
              <a:t>stimates how fast the flow of information would be through a given node to other nodes</a:t>
            </a:r>
          </a:p>
          <a:p>
            <a:pPr marL="342900" indent="-342900">
              <a:buFont typeface="Arial" panose="020B0604020202020204" pitchFamily="34" charset="0"/>
              <a:buChar char="•"/>
            </a:pPr>
            <a:r>
              <a:rPr lang="it-IT" sz="2400" b="0" i="0">
                <a:solidFill>
                  <a:srgbClr val="222222"/>
                </a:solidFill>
                <a:effectLst/>
              </a:rPr>
              <a:t>Measures how short the shortest paths are from node </a:t>
            </a:r>
            <a:r>
              <a:rPr lang="it-IT" sz="2400" b="0" i="1">
                <a:solidFill>
                  <a:srgbClr val="222222"/>
                </a:solidFill>
                <a:effectLst/>
              </a:rPr>
              <a:t>i</a:t>
            </a:r>
            <a:r>
              <a:rPr lang="it-IT" sz="2400" b="0" i="0">
                <a:solidFill>
                  <a:srgbClr val="222222"/>
                </a:solidFill>
                <a:effectLst/>
              </a:rPr>
              <a:t> to all nodes</a:t>
            </a:r>
          </a:p>
          <a:p>
            <a:pPr marL="342900" indent="-342900">
              <a:buFont typeface="Arial" panose="020B0604020202020204" pitchFamily="34" charset="0"/>
              <a:buChar char="•"/>
            </a:pPr>
            <a:r>
              <a:rPr lang="it-IT" sz="2400" b="0" i="0">
                <a:solidFill>
                  <a:srgbClr val="222222"/>
                </a:solidFill>
                <a:effectLst/>
              </a:rPr>
              <a:t>Sometimes closeness centrality is also expressed simply as the inverse the farness</a:t>
            </a:r>
            <a:endParaRPr lang="it-IT" sz="2400"/>
          </a:p>
        </p:txBody>
      </p:sp>
    </p:spTree>
    <p:extLst>
      <p:ext uri="{BB962C8B-B14F-4D97-AF65-F5344CB8AC3E}">
        <p14:creationId xmlns:p14="http://schemas.microsoft.com/office/powerpoint/2010/main" val="2818035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2382D8-E9BB-C643-A856-D5E519B6E481}"/>
              </a:ext>
            </a:extLst>
          </p:cNvPr>
          <p:cNvSpPr/>
          <p:nvPr/>
        </p:nvSpPr>
        <p:spPr>
          <a:xfrm>
            <a:off x="3708400" y="239597"/>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Betweenness centrality</a:t>
            </a:r>
          </a:p>
        </p:txBody>
      </p:sp>
      <p:pic>
        <p:nvPicPr>
          <p:cNvPr id="3" name="Picture 2">
            <a:extLst>
              <a:ext uri="{FF2B5EF4-FFF2-40B4-BE49-F238E27FC236}">
                <a16:creationId xmlns:a16="http://schemas.microsoft.com/office/drawing/2014/main" id="{7E88403C-7D58-DA42-B5DA-8DF96C4C708C}"/>
              </a:ext>
            </a:extLst>
          </p:cNvPr>
          <p:cNvPicPr>
            <a:picLocks noChangeAspect="1"/>
          </p:cNvPicPr>
          <p:nvPr/>
        </p:nvPicPr>
        <p:blipFill>
          <a:blip r:embed="rId2"/>
          <a:stretch>
            <a:fillRect/>
          </a:stretch>
        </p:blipFill>
        <p:spPr>
          <a:xfrm>
            <a:off x="2107405" y="2523067"/>
            <a:ext cx="8385253" cy="3488265"/>
          </a:xfrm>
          <a:prstGeom prst="rect">
            <a:avLst/>
          </a:prstGeom>
        </p:spPr>
      </p:pic>
      <p:sp>
        <p:nvSpPr>
          <p:cNvPr id="7" name="Rectangle 6">
            <a:extLst>
              <a:ext uri="{FF2B5EF4-FFF2-40B4-BE49-F238E27FC236}">
                <a16:creationId xmlns:a16="http://schemas.microsoft.com/office/drawing/2014/main" id="{317E89FF-6EA5-3C44-8873-8D7CA21D2827}"/>
              </a:ext>
            </a:extLst>
          </p:cNvPr>
          <p:cNvSpPr/>
          <p:nvPr/>
        </p:nvSpPr>
        <p:spPr>
          <a:xfrm>
            <a:off x="491067" y="937116"/>
            <a:ext cx="11430000" cy="1015663"/>
          </a:xfrm>
          <a:prstGeom prst="rect">
            <a:avLst/>
          </a:prstGeom>
        </p:spPr>
        <p:txBody>
          <a:bodyPr wrap="square">
            <a:spAutoFit/>
          </a:bodyPr>
          <a:lstStyle/>
          <a:p>
            <a:r>
              <a:rPr lang="it-IT" sz="2000">
                <a:solidFill>
                  <a:srgbClr val="222222"/>
                </a:solidFill>
              </a:rPr>
              <a:t>T</a:t>
            </a:r>
            <a:r>
              <a:rPr lang="it-IT" sz="2000" b="0" i="0">
                <a:solidFill>
                  <a:srgbClr val="222222"/>
                </a:solidFill>
                <a:effectLst/>
              </a:rPr>
              <a:t>he betweenness of a node </a:t>
            </a:r>
            <a:r>
              <a:rPr lang="it-IT" sz="2000" b="0" i="1">
                <a:solidFill>
                  <a:srgbClr val="222222"/>
                </a:solidFill>
                <a:effectLst/>
              </a:rPr>
              <a:t>N</a:t>
            </a:r>
            <a:r>
              <a:rPr lang="it-IT" sz="2000" b="0" i="0">
                <a:solidFill>
                  <a:srgbClr val="222222"/>
                </a:solidFill>
                <a:effectLst/>
              </a:rPr>
              <a:t> is calculated considering couples of nodes (</a:t>
            </a:r>
            <a:r>
              <a:rPr lang="it-IT" sz="2000" b="0" i="1">
                <a:solidFill>
                  <a:srgbClr val="222222"/>
                </a:solidFill>
                <a:effectLst/>
              </a:rPr>
              <a:t>v1, v2</a:t>
            </a:r>
            <a:r>
              <a:rPr lang="it-IT" sz="2000" b="0" i="0">
                <a:solidFill>
                  <a:srgbClr val="222222"/>
                </a:solidFill>
                <a:effectLst/>
              </a:rPr>
              <a:t>) and counting the number of shortest paths linking those two nodes, which pass through node </a:t>
            </a:r>
            <a:r>
              <a:rPr lang="it-IT" sz="2000" b="0" i="1">
                <a:solidFill>
                  <a:srgbClr val="222222"/>
                </a:solidFill>
                <a:effectLst/>
              </a:rPr>
              <a:t>N.</a:t>
            </a:r>
            <a:r>
              <a:rPr lang="it-IT" sz="2000" b="0" i="0">
                <a:solidFill>
                  <a:srgbClr val="222222"/>
                </a:solidFill>
                <a:effectLst/>
              </a:rPr>
              <a:t> Next the value is related to the total number of shortest paths linking </a:t>
            </a:r>
            <a:r>
              <a:rPr lang="it-IT" sz="2000" b="0" i="1">
                <a:solidFill>
                  <a:srgbClr val="222222"/>
                </a:solidFill>
                <a:effectLst/>
              </a:rPr>
              <a:t>v1</a:t>
            </a:r>
            <a:r>
              <a:rPr lang="it-IT" sz="2000" b="0" i="0">
                <a:solidFill>
                  <a:srgbClr val="222222"/>
                </a:solidFill>
                <a:effectLst/>
              </a:rPr>
              <a:t> and </a:t>
            </a:r>
            <a:r>
              <a:rPr lang="it-IT" sz="2000" b="0" i="1">
                <a:solidFill>
                  <a:srgbClr val="222222"/>
                </a:solidFill>
                <a:effectLst/>
              </a:rPr>
              <a:t>v2</a:t>
            </a:r>
            <a:r>
              <a:rPr lang="it-IT" sz="2000" b="0" i="0">
                <a:solidFill>
                  <a:srgbClr val="222222"/>
                </a:solidFill>
                <a:effectLst/>
              </a:rPr>
              <a:t>.</a:t>
            </a:r>
            <a:endParaRPr lang="it-IT" sz="2000"/>
          </a:p>
        </p:txBody>
      </p:sp>
    </p:spTree>
    <p:extLst>
      <p:ext uri="{BB962C8B-B14F-4D97-AF65-F5344CB8AC3E}">
        <p14:creationId xmlns:p14="http://schemas.microsoft.com/office/powerpoint/2010/main" val="2392631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2382D8-E9BB-C643-A856-D5E519B6E481}"/>
              </a:ext>
            </a:extLst>
          </p:cNvPr>
          <p:cNvSpPr/>
          <p:nvPr/>
        </p:nvSpPr>
        <p:spPr>
          <a:xfrm>
            <a:off x="3810000" y="244251"/>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Betweenness centrality</a:t>
            </a:r>
          </a:p>
        </p:txBody>
      </p:sp>
      <p:pic>
        <p:nvPicPr>
          <p:cNvPr id="3" name="Picture 2">
            <a:extLst>
              <a:ext uri="{FF2B5EF4-FFF2-40B4-BE49-F238E27FC236}">
                <a16:creationId xmlns:a16="http://schemas.microsoft.com/office/drawing/2014/main" id="{7E88403C-7D58-DA42-B5DA-8DF96C4C708C}"/>
              </a:ext>
            </a:extLst>
          </p:cNvPr>
          <p:cNvPicPr>
            <a:picLocks noChangeAspect="1"/>
          </p:cNvPicPr>
          <p:nvPr/>
        </p:nvPicPr>
        <p:blipFill>
          <a:blip r:embed="rId2"/>
          <a:stretch>
            <a:fillRect/>
          </a:stretch>
        </p:blipFill>
        <p:spPr>
          <a:xfrm>
            <a:off x="2649087" y="2209631"/>
            <a:ext cx="6874933" cy="2859972"/>
          </a:xfrm>
          <a:prstGeom prst="rect">
            <a:avLst/>
          </a:prstGeom>
        </p:spPr>
      </p:pic>
      <p:sp>
        <p:nvSpPr>
          <p:cNvPr id="4" name="Rectangle 3">
            <a:extLst>
              <a:ext uri="{FF2B5EF4-FFF2-40B4-BE49-F238E27FC236}">
                <a16:creationId xmlns:a16="http://schemas.microsoft.com/office/drawing/2014/main" id="{38177C37-F266-EB4A-AEBB-8D844139E3EE}"/>
              </a:ext>
            </a:extLst>
          </p:cNvPr>
          <p:cNvSpPr/>
          <p:nvPr/>
        </p:nvSpPr>
        <p:spPr>
          <a:xfrm>
            <a:off x="489111" y="5325837"/>
            <a:ext cx="11448889" cy="1015663"/>
          </a:xfrm>
          <a:prstGeom prst="rect">
            <a:avLst/>
          </a:prstGeom>
        </p:spPr>
        <p:txBody>
          <a:bodyPr wrap="square">
            <a:spAutoFit/>
          </a:bodyPr>
          <a:lstStyle/>
          <a:p>
            <a:pPr marL="342900" indent="-342900">
              <a:buFont typeface="Arial" panose="020B0604020202020204" pitchFamily="34" charset="0"/>
              <a:buChar char="•"/>
            </a:pPr>
            <a:r>
              <a:rPr lang="it-IT" sz="2000" b="1" i="0">
                <a:solidFill>
                  <a:srgbClr val="222222"/>
                </a:solidFill>
                <a:effectLst/>
              </a:rPr>
              <a:t>Betweenness centrality</a:t>
            </a:r>
            <a:r>
              <a:rPr lang="it-IT" sz="2000" b="0" i="0">
                <a:solidFill>
                  <a:srgbClr val="222222"/>
                </a:solidFill>
                <a:effectLst/>
              </a:rPr>
              <a:t> is based on communication flow</a:t>
            </a:r>
          </a:p>
          <a:p>
            <a:pPr marL="342900" indent="-342900">
              <a:buFont typeface="Arial" panose="020B0604020202020204" pitchFamily="34" charset="0"/>
              <a:buChar char="•"/>
            </a:pPr>
            <a:r>
              <a:rPr lang="it-IT" sz="2000"/>
              <a:t>Nodes with a high betweenness centrality lie on communication paths and can control information flow</a:t>
            </a:r>
          </a:p>
          <a:p>
            <a:pPr marL="342900" indent="-342900">
              <a:buFont typeface="Arial" panose="020B0604020202020204" pitchFamily="34" charset="0"/>
              <a:buChar char="•"/>
            </a:pPr>
            <a:r>
              <a:rPr lang="it-IT" sz="2000"/>
              <a:t>important proteins in signalling pathways and can form targets for drug discovery</a:t>
            </a:r>
          </a:p>
        </p:txBody>
      </p:sp>
      <p:sp>
        <p:nvSpPr>
          <p:cNvPr id="5" name="Rectangle 4">
            <a:extLst>
              <a:ext uri="{FF2B5EF4-FFF2-40B4-BE49-F238E27FC236}">
                <a16:creationId xmlns:a16="http://schemas.microsoft.com/office/drawing/2014/main" id="{FCF1E4B7-995D-B440-8C41-345A466DA7F0}"/>
              </a:ext>
            </a:extLst>
          </p:cNvPr>
          <p:cNvSpPr/>
          <p:nvPr/>
        </p:nvSpPr>
        <p:spPr>
          <a:xfrm>
            <a:off x="743112" y="1090131"/>
            <a:ext cx="10686887" cy="1015663"/>
          </a:xfrm>
          <a:prstGeom prst="rect">
            <a:avLst/>
          </a:prstGeom>
        </p:spPr>
        <p:txBody>
          <a:bodyPr wrap="square">
            <a:spAutoFit/>
          </a:bodyPr>
          <a:lstStyle/>
          <a:p>
            <a:pPr marL="285750" indent="-285750">
              <a:buFont typeface="Arial" panose="020B0604020202020204" pitchFamily="34" charset="0"/>
              <a:buChar char="•"/>
            </a:pPr>
            <a:r>
              <a:rPr lang="it-IT" sz="2000" b="0" i="0">
                <a:solidFill>
                  <a:srgbClr val="222222"/>
                </a:solidFill>
                <a:effectLst/>
              </a:rPr>
              <a:t>the number of shortest paths in the graph that pass through the node divided by the total number of shortest paths</a:t>
            </a:r>
          </a:p>
          <a:p>
            <a:pPr marL="285750" indent="-285750">
              <a:buFont typeface="Arial" panose="020B0604020202020204" pitchFamily="34" charset="0"/>
              <a:buChar char="•"/>
            </a:pPr>
            <a:r>
              <a:rPr lang="it-IT" sz="2000"/>
              <a:t>measures how often a node occurs on all shortest paths between two nodes</a:t>
            </a:r>
          </a:p>
        </p:txBody>
      </p:sp>
    </p:spTree>
    <p:extLst>
      <p:ext uri="{BB962C8B-B14F-4D97-AF65-F5344CB8AC3E}">
        <p14:creationId xmlns:p14="http://schemas.microsoft.com/office/powerpoint/2010/main" val="1940883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52031-C4AC-BD4D-A1F5-C8E2033D740E}"/>
              </a:ext>
            </a:extLst>
          </p:cNvPr>
          <p:cNvSpPr/>
          <p:nvPr/>
        </p:nvSpPr>
        <p:spPr>
          <a:xfrm>
            <a:off x="4216397" y="189984"/>
            <a:ext cx="3403601"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Clustering analysis</a:t>
            </a:r>
          </a:p>
        </p:txBody>
      </p:sp>
      <p:pic>
        <p:nvPicPr>
          <p:cNvPr id="3" name="Picture 2">
            <a:extLst>
              <a:ext uri="{FF2B5EF4-FFF2-40B4-BE49-F238E27FC236}">
                <a16:creationId xmlns:a16="http://schemas.microsoft.com/office/drawing/2014/main" id="{8FA3200B-5DE4-EA48-AAC8-4702D5BA672D}"/>
              </a:ext>
            </a:extLst>
          </p:cNvPr>
          <p:cNvPicPr>
            <a:picLocks noChangeAspect="1"/>
          </p:cNvPicPr>
          <p:nvPr/>
        </p:nvPicPr>
        <p:blipFill>
          <a:blip r:embed="rId2"/>
          <a:stretch>
            <a:fillRect/>
          </a:stretch>
        </p:blipFill>
        <p:spPr>
          <a:xfrm>
            <a:off x="6468532" y="1388534"/>
            <a:ext cx="5385583" cy="4075091"/>
          </a:xfrm>
          <a:prstGeom prst="rect">
            <a:avLst/>
          </a:prstGeom>
        </p:spPr>
      </p:pic>
      <p:sp>
        <p:nvSpPr>
          <p:cNvPr id="4" name="Rectangle 3">
            <a:extLst>
              <a:ext uri="{FF2B5EF4-FFF2-40B4-BE49-F238E27FC236}">
                <a16:creationId xmlns:a16="http://schemas.microsoft.com/office/drawing/2014/main" id="{12D2B566-3A67-6849-A032-9B7D3DF8C909}"/>
              </a:ext>
            </a:extLst>
          </p:cNvPr>
          <p:cNvSpPr/>
          <p:nvPr/>
        </p:nvSpPr>
        <p:spPr>
          <a:xfrm>
            <a:off x="338664" y="662692"/>
            <a:ext cx="6129867" cy="6186309"/>
          </a:xfrm>
          <a:prstGeom prst="rect">
            <a:avLst/>
          </a:prstGeom>
        </p:spPr>
        <p:txBody>
          <a:bodyPr wrap="square">
            <a:spAutoFit/>
          </a:bodyPr>
          <a:lstStyle/>
          <a:p>
            <a:r>
              <a:rPr lang="it-IT" b="1"/>
              <a:t>Community / Cluster</a:t>
            </a:r>
            <a:r>
              <a:rPr lang="it-IT"/>
              <a:t> </a:t>
            </a:r>
          </a:p>
          <a:p>
            <a:r>
              <a:rPr lang="it-IT"/>
              <a:t>group of nodes that are more connected within themselves than with the rest of the network.</a:t>
            </a:r>
          </a:p>
          <a:p>
            <a:endParaRPr lang="it-IT" b="1"/>
          </a:p>
          <a:p>
            <a:r>
              <a:rPr lang="it-IT" b="1"/>
              <a:t>Module</a:t>
            </a:r>
            <a:r>
              <a:rPr lang="it-IT"/>
              <a:t> </a:t>
            </a:r>
          </a:p>
          <a:p>
            <a:r>
              <a:rPr lang="it-IT"/>
              <a:t>exchangeable functional units in which the nodes (proteins) do not have to be interacting in the same time or space. Intrinsic functional properties do not change when it is placed in a different context</a:t>
            </a:r>
          </a:p>
          <a:p>
            <a:endParaRPr lang="it-IT" b="1"/>
          </a:p>
          <a:p>
            <a:r>
              <a:rPr lang="it-IT" b="1"/>
              <a:t>Complex</a:t>
            </a:r>
            <a:r>
              <a:rPr lang="it-IT"/>
              <a:t> </a:t>
            </a:r>
          </a:p>
          <a:p>
            <a:r>
              <a:rPr lang="it-IT"/>
              <a:t>Group of proteins that interact with each other at the same time and in the same space, forming relatively stable multi-protein machinery</a:t>
            </a:r>
          </a:p>
          <a:p>
            <a:endParaRPr lang="it-IT" b="1" i="0">
              <a:solidFill>
                <a:srgbClr val="222222"/>
              </a:solidFill>
              <a:effectLst/>
            </a:endParaRPr>
          </a:p>
          <a:p>
            <a:r>
              <a:rPr lang="it-IT" b="1" i="0">
                <a:solidFill>
                  <a:srgbClr val="222222"/>
                </a:solidFill>
                <a:effectLst/>
              </a:rPr>
              <a:t>Clique</a:t>
            </a:r>
            <a:r>
              <a:rPr lang="it-IT" b="0" i="0">
                <a:solidFill>
                  <a:srgbClr val="222222"/>
                </a:solidFill>
                <a:effectLst/>
              </a:rPr>
              <a:t> </a:t>
            </a:r>
          </a:p>
          <a:p>
            <a:r>
              <a:rPr lang="it-IT" b="0" i="0">
                <a:solidFill>
                  <a:srgbClr val="222222"/>
                </a:solidFill>
                <a:effectLst/>
              </a:rPr>
              <a:t>A subset of nodes in which every node is connected with every other member of the clique.</a:t>
            </a:r>
          </a:p>
          <a:p>
            <a:endParaRPr lang="it-IT" b="0" i="0">
              <a:solidFill>
                <a:srgbClr val="222222"/>
              </a:solidFill>
              <a:effectLst/>
            </a:endParaRPr>
          </a:p>
          <a:p>
            <a:r>
              <a:rPr lang="it-IT" b="1"/>
              <a:t>Motif</a:t>
            </a:r>
            <a:endParaRPr lang="it-IT"/>
          </a:p>
          <a:p>
            <a:r>
              <a:rPr lang="it-IT"/>
              <a:t>Motifs are statistically over-represented sub-graphs in a network</a:t>
            </a:r>
          </a:p>
        </p:txBody>
      </p:sp>
    </p:spTree>
    <p:extLst>
      <p:ext uri="{BB962C8B-B14F-4D97-AF65-F5344CB8AC3E}">
        <p14:creationId xmlns:p14="http://schemas.microsoft.com/office/powerpoint/2010/main" val="2100978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D560B-9E8C-394B-9324-0BDF5AFD76E5}"/>
              </a:ext>
            </a:extLst>
          </p:cNvPr>
          <p:cNvSpPr/>
          <p:nvPr/>
        </p:nvSpPr>
        <p:spPr>
          <a:xfrm>
            <a:off x="3420534" y="325735"/>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Annotation enrichment analysis</a:t>
            </a:r>
          </a:p>
        </p:txBody>
      </p:sp>
      <p:pic>
        <p:nvPicPr>
          <p:cNvPr id="3" name="Picture 2">
            <a:extLst>
              <a:ext uri="{FF2B5EF4-FFF2-40B4-BE49-F238E27FC236}">
                <a16:creationId xmlns:a16="http://schemas.microsoft.com/office/drawing/2014/main" id="{3EC09939-3C99-8B4B-9A41-D330EB982FD0}"/>
              </a:ext>
            </a:extLst>
          </p:cNvPr>
          <p:cNvPicPr>
            <a:picLocks noChangeAspect="1"/>
          </p:cNvPicPr>
          <p:nvPr/>
        </p:nvPicPr>
        <p:blipFill>
          <a:blip r:embed="rId2"/>
          <a:stretch>
            <a:fillRect/>
          </a:stretch>
        </p:blipFill>
        <p:spPr>
          <a:xfrm>
            <a:off x="4191000" y="1236133"/>
            <a:ext cx="7965492" cy="5071363"/>
          </a:xfrm>
          <a:prstGeom prst="rect">
            <a:avLst/>
          </a:prstGeom>
        </p:spPr>
      </p:pic>
      <p:sp>
        <p:nvSpPr>
          <p:cNvPr id="4" name="Rectangle 3">
            <a:extLst>
              <a:ext uri="{FF2B5EF4-FFF2-40B4-BE49-F238E27FC236}">
                <a16:creationId xmlns:a16="http://schemas.microsoft.com/office/drawing/2014/main" id="{CC758FAF-6158-0244-8D7C-8B9A89351C6D}"/>
              </a:ext>
            </a:extLst>
          </p:cNvPr>
          <p:cNvSpPr/>
          <p:nvPr/>
        </p:nvSpPr>
        <p:spPr>
          <a:xfrm>
            <a:off x="355600" y="1023035"/>
            <a:ext cx="6333067" cy="830997"/>
          </a:xfrm>
          <a:prstGeom prst="rect">
            <a:avLst/>
          </a:prstGeom>
        </p:spPr>
        <p:txBody>
          <a:bodyPr wrap="square">
            <a:spAutoFit/>
          </a:bodyPr>
          <a:lstStyle/>
          <a:p>
            <a:r>
              <a:rPr lang="it-IT" sz="2400" b="0" i="0">
                <a:solidFill>
                  <a:srgbClr val="222222"/>
                </a:solidFill>
                <a:effectLst/>
              </a:rPr>
              <a:t>Goal: understand the biological context of protein-protein interaction networks</a:t>
            </a:r>
            <a:endParaRPr lang="it-IT" sz="2400"/>
          </a:p>
        </p:txBody>
      </p:sp>
      <p:sp>
        <p:nvSpPr>
          <p:cNvPr id="5" name="Rectangle 4">
            <a:extLst>
              <a:ext uri="{FF2B5EF4-FFF2-40B4-BE49-F238E27FC236}">
                <a16:creationId xmlns:a16="http://schemas.microsoft.com/office/drawing/2014/main" id="{30CBBE8D-7F4E-3E47-84A7-3B982DD124F9}"/>
              </a:ext>
            </a:extLst>
          </p:cNvPr>
          <p:cNvSpPr/>
          <p:nvPr/>
        </p:nvSpPr>
        <p:spPr>
          <a:xfrm>
            <a:off x="355600" y="2241210"/>
            <a:ext cx="3539067" cy="3785652"/>
          </a:xfrm>
          <a:prstGeom prst="rect">
            <a:avLst/>
          </a:prstGeom>
        </p:spPr>
        <p:txBody>
          <a:bodyPr wrap="square">
            <a:spAutoFit/>
          </a:bodyPr>
          <a:lstStyle/>
          <a:p>
            <a:r>
              <a:rPr lang="it-IT" sz="2400" b="0" i="1">
                <a:solidFill>
                  <a:srgbClr val="222222"/>
                </a:solidFill>
                <a:effectLst/>
              </a:rPr>
              <a:t>"When sampling </a:t>
            </a:r>
            <a:r>
              <a:rPr lang="it-IT" sz="2400" b="0" i="0">
                <a:solidFill>
                  <a:srgbClr val="222222"/>
                </a:solidFill>
                <a:effectLst/>
              </a:rPr>
              <a:t>X</a:t>
            </a:r>
            <a:r>
              <a:rPr lang="it-IT" sz="2400" b="0" i="1">
                <a:solidFill>
                  <a:srgbClr val="222222"/>
                </a:solidFill>
                <a:effectLst/>
              </a:rPr>
              <a:t> proteins (test set) out of </a:t>
            </a:r>
            <a:r>
              <a:rPr lang="it-IT" sz="2400" b="0" i="0">
                <a:solidFill>
                  <a:srgbClr val="222222"/>
                </a:solidFill>
                <a:effectLst/>
              </a:rPr>
              <a:t>N</a:t>
            </a:r>
            <a:r>
              <a:rPr lang="it-IT" sz="2400" b="0" i="1">
                <a:solidFill>
                  <a:srgbClr val="222222"/>
                </a:solidFill>
                <a:effectLst/>
              </a:rPr>
              <a:t> proteins (reference set; graph or annotation), what is the probability that </a:t>
            </a:r>
            <a:r>
              <a:rPr lang="it-IT" sz="2400" b="0" i="0">
                <a:solidFill>
                  <a:srgbClr val="222222"/>
                </a:solidFill>
                <a:effectLst/>
              </a:rPr>
              <a:t>x, </a:t>
            </a:r>
            <a:r>
              <a:rPr lang="it-IT" sz="2400" b="0" i="1">
                <a:solidFill>
                  <a:srgbClr val="222222"/>
                </a:solidFill>
                <a:effectLst/>
              </a:rPr>
              <a:t>or more, of these proteins belong to a functional category </a:t>
            </a:r>
            <a:r>
              <a:rPr lang="it-IT" sz="2400" b="0" i="0">
                <a:solidFill>
                  <a:srgbClr val="222222"/>
                </a:solidFill>
                <a:effectLst/>
              </a:rPr>
              <a:t>C</a:t>
            </a:r>
            <a:r>
              <a:rPr lang="it-IT" sz="2400" b="0" i="1">
                <a:solidFill>
                  <a:srgbClr val="222222"/>
                </a:solidFill>
                <a:effectLst/>
              </a:rPr>
              <a:t> shared by </a:t>
            </a:r>
            <a:r>
              <a:rPr lang="it-IT" sz="2400" b="0" i="0">
                <a:solidFill>
                  <a:srgbClr val="222222"/>
                </a:solidFill>
                <a:effectLst/>
              </a:rPr>
              <a:t>n</a:t>
            </a:r>
            <a:r>
              <a:rPr lang="it-IT" sz="2400" b="0" i="1">
                <a:solidFill>
                  <a:srgbClr val="222222"/>
                </a:solidFill>
                <a:effectLst/>
              </a:rPr>
              <a:t> of the </a:t>
            </a:r>
            <a:r>
              <a:rPr lang="it-IT" sz="2400" b="0" i="0">
                <a:solidFill>
                  <a:srgbClr val="222222"/>
                </a:solidFill>
                <a:effectLst/>
              </a:rPr>
              <a:t>N</a:t>
            </a:r>
            <a:r>
              <a:rPr lang="it-IT" sz="2400" b="0" i="1">
                <a:solidFill>
                  <a:srgbClr val="222222"/>
                </a:solidFill>
                <a:effectLst/>
              </a:rPr>
              <a:t> proteins in the reference set."</a:t>
            </a:r>
            <a:r>
              <a:rPr lang="it-IT" sz="2400" b="0" i="0">
                <a:solidFill>
                  <a:srgbClr val="222222"/>
                </a:solidFill>
                <a:effectLst/>
              </a:rPr>
              <a:t> </a:t>
            </a:r>
            <a:endParaRPr lang="it-IT" sz="2400"/>
          </a:p>
        </p:txBody>
      </p:sp>
    </p:spTree>
    <p:extLst>
      <p:ext uri="{BB962C8B-B14F-4D97-AF65-F5344CB8AC3E}">
        <p14:creationId xmlns:p14="http://schemas.microsoft.com/office/powerpoint/2010/main" val="3034610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DEFB70-BFD2-6A45-81CE-8C1B2EDE358D}"/>
              </a:ext>
            </a:extLst>
          </p:cNvPr>
          <p:cNvSpPr/>
          <p:nvPr/>
        </p:nvSpPr>
        <p:spPr>
          <a:xfrm>
            <a:off x="3488267" y="308801"/>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Limitations of annotation enrichment</a:t>
            </a:r>
          </a:p>
        </p:txBody>
      </p:sp>
      <p:sp>
        <p:nvSpPr>
          <p:cNvPr id="4" name="Rectangle 3">
            <a:extLst>
              <a:ext uri="{FF2B5EF4-FFF2-40B4-BE49-F238E27FC236}">
                <a16:creationId xmlns:a16="http://schemas.microsoft.com/office/drawing/2014/main" id="{B09550A5-EB88-DC42-BA1E-261B84D6A42B}"/>
              </a:ext>
            </a:extLst>
          </p:cNvPr>
          <p:cNvSpPr/>
          <p:nvPr/>
        </p:nvSpPr>
        <p:spPr>
          <a:xfrm>
            <a:off x="355600" y="1632634"/>
            <a:ext cx="11345333" cy="3416320"/>
          </a:xfrm>
          <a:prstGeom prst="rect">
            <a:avLst/>
          </a:prstGeom>
        </p:spPr>
        <p:txBody>
          <a:bodyPr wrap="square">
            <a:spAutoFit/>
          </a:bodyPr>
          <a:lstStyle/>
          <a:p>
            <a:pPr marL="342900" indent="-342900">
              <a:buFont typeface="Arial" panose="020B0604020202020204" pitchFamily="34" charset="0"/>
              <a:buChar char="•"/>
            </a:pPr>
            <a:r>
              <a:rPr lang="it-IT" sz="2400" b="0" i="0">
                <a:solidFill>
                  <a:srgbClr val="222222"/>
                </a:solidFill>
                <a:effectLst/>
              </a:rPr>
              <a:t>The main limitations of annotation enrichment come from the annotations themselves</a:t>
            </a:r>
          </a:p>
          <a:p>
            <a:pPr marL="342900" indent="-342900">
              <a:buFont typeface="Arial" panose="020B0604020202020204" pitchFamily="34" charset="0"/>
              <a:buChar char="•"/>
            </a:pPr>
            <a:r>
              <a:rPr lang="it-IT" sz="2400"/>
              <a:t>more "popular" proteins are better annotated</a:t>
            </a:r>
            <a:endParaRPr lang="it-IT" sz="2400" b="0" i="0">
              <a:solidFill>
                <a:srgbClr val="222222"/>
              </a:solidFill>
              <a:effectLst/>
            </a:endParaRPr>
          </a:p>
          <a:p>
            <a:pPr marL="342900" indent="-342900">
              <a:buFont typeface="Arial" panose="020B0604020202020204" pitchFamily="34" charset="0"/>
              <a:buChar char="•"/>
            </a:pPr>
            <a:r>
              <a:rPr lang="it-IT" sz="2400"/>
              <a:t>This introduces a certain bias into the statistical analysis</a:t>
            </a:r>
          </a:p>
          <a:p>
            <a:pPr marL="342900" indent="-342900">
              <a:buFont typeface="Arial" panose="020B0604020202020204" pitchFamily="34" charset="0"/>
              <a:buChar char="•"/>
            </a:pPr>
            <a:r>
              <a:rPr lang="it-IT" sz="2400"/>
              <a:t>Another limitation of annotation enrichment is complexity and detail of annotation associated with large gene or protein sets</a:t>
            </a:r>
          </a:p>
          <a:p>
            <a:pPr marL="342900" indent="-342900">
              <a:buFont typeface="Arial" panose="020B0604020202020204" pitchFamily="34" charset="0"/>
              <a:buChar char="•"/>
            </a:pPr>
            <a:r>
              <a:rPr lang="it-IT" sz="2400"/>
              <a:t>resources such as Reactome and, especially, GO can be very complex and detailed in their annotation leading to the generation of overwhelmingly complicated networks of inter-related and similar terms</a:t>
            </a:r>
          </a:p>
          <a:p>
            <a:pPr marL="342900" indent="-342900">
              <a:buFont typeface="Arial" panose="020B0604020202020204" pitchFamily="34" charset="0"/>
              <a:buChar char="•"/>
            </a:pPr>
            <a:r>
              <a:rPr lang="it-IT" sz="2400"/>
              <a:t>use of simplified ontologies</a:t>
            </a:r>
          </a:p>
        </p:txBody>
      </p:sp>
    </p:spTree>
    <p:extLst>
      <p:ext uri="{BB962C8B-B14F-4D97-AF65-F5344CB8AC3E}">
        <p14:creationId xmlns:p14="http://schemas.microsoft.com/office/powerpoint/2010/main" val="4198999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88959B-5CF6-1E4D-930E-2A329CA09F07}"/>
              </a:ext>
            </a:extLst>
          </p:cNvPr>
          <p:cNvSpPr/>
          <p:nvPr/>
        </p:nvSpPr>
        <p:spPr>
          <a:xfrm>
            <a:off x="4951139" y="162471"/>
            <a:ext cx="1721946"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Summary</a:t>
            </a:r>
          </a:p>
        </p:txBody>
      </p:sp>
      <p:sp>
        <p:nvSpPr>
          <p:cNvPr id="3" name="Rectangle 2">
            <a:extLst>
              <a:ext uri="{FF2B5EF4-FFF2-40B4-BE49-F238E27FC236}">
                <a16:creationId xmlns:a16="http://schemas.microsoft.com/office/drawing/2014/main" id="{A38B8F35-68C4-8843-B0D5-8B67107E2B89}"/>
              </a:ext>
            </a:extLst>
          </p:cNvPr>
          <p:cNvSpPr/>
          <p:nvPr/>
        </p:nvSpPr>
        <p:spPr>
          <a:xfrm>
            <a:off x="410160" y="1718624"/>
            <a:ext cx="11527840" cy="1569660"/>
          </a:xfrm>
          <a:prstGeom prst="rect">
            <a:avLst/>
          </a:prstGeom>
        </p:spPr>
        <p:txBody>
          <a:bodyPr wrap="square">
            <a:spAutoFit/>
          </a:bodyPr>
          <a:lstStyle/>
          <a:p>
            <a:r>
              <a:rPr lang="it-IT" sz="2400" b="1" i="0">
                <a:solidFill>
                  <a:srgbClr val="444444"/>
                </a:solidFill>
                <a:effectLst/>
              </a:rPr>
              <a:t>Biological networks</a:t>
            </a:r>
          </a:p>
          <a:p>
            <a:pPr marL="342900" indent="-342900">
              <a:buFont typeface="Arial" panose="020B0604020202020204" pitchFamily="34" charset="0"/>
              <a:buChar char="•"/>
            </a:pPr>
            <a:r>
              <a:rPr lang="it-IT" sz="2400"/>
              <a:t>graph theory</a:t>
            </a:r>
          </a:p>
          <a:p>
            <a:pPr marL="342900" indent="-342900">
              <a:buFont typeface="Arial" panose="020B0604020202020204" pitchFamily="34" charset="0"/>
              <a:buChar char="•"/>
            </a:pPr>
            <a:r>
              <a:rPr lang="it-IT" sz="2400"/>
              <a:t>several types of biological networks: genetic, metabolic, cell signalling </a:t>
            </a:r>
          </a:p>
          <a:p>
            <a:pPr marL="342900" indent="-342900">
              <a:buFont typeface="Arial" panose="020B0604020202020204" pitchFamily="34" charset="0"/>
              <a:buChar char="•"/>
            </a:pPr>
            <a:r>
              <a:rPr lang="it-IT" sz="2400"/>
              <a:t>Networks are represented by nodes and edges</a:t>
            </a:r>
          </a:p>
        </p:txBody>
      </p:sp>
    </p:spTree>
    <p:extLst>
      <p:ext uri="{BB962C8B-B14F-4D97-AF65-F5344CB8AC3E}">
        <p14:creationId xmlns:p14="http://schemas.microsoft.com/office/powerpoint/2010/main" val="710034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88959B-5CF6-1E4D-930E-2A329CA09F07}"/>
              </a:ext>
            </a:extLst>
          </p:cNvPr>
          <p:cNvSpPr/>
          <p:nvPr/>
        </p:nvSpPr>
        <p:spPr>
          <a:xfrm>
            <a:off x="4951139" y="162471"/>
            <a:ext cx="1721946"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Summary</a:t>
            </a:r>
          </a:p>
        </p:txBody>
      </p:sp>
      <p:sp>
        <p:nvSpPr>
          <p:cNvPr id="3" name="Rectangle 2">
            <a:extLst>
              <a:ext uri="{FF2B5EF4-FFF2-40B4-BE49-F238E27FC236}">
                <a16:creationId xmlns:a16="http://schemas.microsoft.com/office/drawing/2014/main" id="{A38B8F35-68C4-8843-B0D5-8B67107E2B89}"/>
              </a:ext>
            </a:extLst>
          </p:cNvPr>
          <p:cNvSpPr/>
          <p:nvPr/>
        </p:nvSpPr>
        <p:spPr>
          <a:xfrm>
            <a:off x="511760" y="1752491"/>
            <a:ext cx="11527840" cy="2677656"/>
          </a:xfrm>
          <a:prstGeom prst="rect">
            <a:avLst/>
          </a:prstGeom>
        </p:spPr>
        <p:txBody>
          <a:bodyPr wrap="square">
            <a:spAutoFit/>
          </a:bodyPr>
          <a:lstStyle/>
          <a:p>
            <a:r>
              <a:rPr lang="it-IT" sz="2400" b="1"/>
              <a:t>Protein-protein interaction networks</a:t>
            </a:r>
            <a:endParaRPr lang="it-IT" sz="2400"/>
          </a:p>
          <a:p>
            <a:pPr marL="342900" indent="-342900">
              <a:buFont typeface="Arial" panose="020B0604020202020204" pitchFamily="34" charset="0"/>
              <a:buChar char="•"/>
            </a:pPr>
            <a:r>
              <a:rPr lang="it-IT" sz="2400" b="1"/>
              <a:t>Small-world effect</a:t>
            </a:r>
            <a:r>
              <a:rPr lang="it-IT" sz="2400"/>
              <a:t>: Network diameter is usually small (~ 6 steps), no matter how big the network is</a:t>
            </a:r>
          </a:p>
          <a:p>
            <a:pPr marL="342900" indent="-342900">
              <a:buFont typeface="Arial" panose="020B0604020202020204" pitchFamily="34" charset="0"/>
              <a:buChar char="•"/>
            </a:pPr>
            <a:r>
              <a:rPr lang="it-IT" sz="2400" b="1"/>
              <a:t>Scale-free</a:t>
            </a:r>
            <a:r>
              <a:rPr lang="it-IT" sz="2400"/>
              <a:t>: A small number of nodes (hubs) are lot more connected than the average node</a:t>
            </a:r>
          </a:p>
          <a:p>
            <a:pPr marL="342900" indent="-342900">
              <a:buFont typeface="Arial" panose="020B0604020202020204" pitchFamily="34" charset="0"/>
              <a:buChar char="•"/>
            </a:pPr>
            <a:r>
              <a:rPr lang="it-IT" sz="2400" b="1"/>
              <a:t>Transitivity</a:t>
            </a:r>
            <a:r>
              <a:rPr lang="it-IT" sz="2400"/>
              <a:t>: The networks contain communities of nodes that are more connected internally than they are to the rest of the network.</a:t>
            </a:r>
          </a:p>
        </p:txBody>
      </p:sp>
    </p:spTree>
    <p:extLst>
      <p:ext uri="{BB962C8B-B14F-4D97-AF65-F5344CB8AC3E}">
        <p14:creationId xmlns:p14="http://schemas.microsoft.com/office/powerpoint/2010/main" val="2238945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B6344B-E831-6F4D-A300-7E39169ED085}"/>
              </a:ext>
            </a:extLst>
          </p:cNvPr>
          <p:cNvSpPr/>
          <p:nvPr/>
        </p:nvSpPr>
        <p:spPr>
          <a:xfrm>
            <a:off x="660401" y="1385206"/>
            <a:ext cx="10938933" cy="4524315"/>
          </a:xfrm>
          <a:prstGeom prst="rect">
            <a:avLst/>
          </a:prstGeom>
        </p:spPr>
        <p:txBody>
          <a:bodyPr wrap="square">
            <a:spAutoFit/>
          </a:bodyPr>
          <a:lstStyle/>
          <a:p>
            <a:r>
              <a:rPr lang="it-IT" sz="2400" b="1"/>
              <a:t>Analysing PPINs</a:t>
            </a:r>
            <a:endParaRPr lang="it-IT" sz="2400"/>
          </a:p>
          <a:p>
            <a:pPr marL="342900" indent="-342900">
              <a:buFont typeface="Arial" panose="020B0604020202020204" pitchFamily="34" charset="0"/>
              <a:buChar char="•"/>
            </a:pPr>
            <a:r>
              <a:rPr lang="it-IT" sz="2400"/>
              <a:t>When building a PPIN it is important to be aware of the </a:t>
            </a:r>
            <a:r>
              <a:rPr lang="it-IT" sz="2400" b="1"/>
              <a:t>type and quality of the data</a:t>
            </a:r>
            <a:r>
              <a:rPr lang="it-IT" sz="2400"/>
              <a:t> used. </a:t>
            </a:r>
          </a:p>
          <a:p>
            <a:pPr marL="342900" indent="-342900">
              <a:buFont typeface="Arial" panose="020B0604020202020204" pitchFamily="34" charset="0"/>
              <a:buChar char="•"/>
            </a:pPr>
            <a:r>
              <a:rPr lang="it-IT" sz="2400"/>
              <a:t>Confidence scoring tools such as MIscore can help select the best characterised interactions.</a:t>
            </a:r>
          </a:p>
          <a:p>
            <a:pPr marL="342900" indent="-342900">
              <a:buFont typeface="Arial" panose="020B0604020202020204" pitchFamily="34" charset="0"/>
              <a:buChar char="•"/>
            </a:pPr>
            <a:r>
              <a:rPr lang="it-IT" sz="2400"/>
              <a:t>two of the most used topological methods to analyse PPINs are:</a:t>
            </a:r>
          </a:p>
          <a:p>
            <a:pPr marL="800100" lvl="1" indent="-342900">
              <a:buFont typeface="Arial" panose="020B0604020202020204" pitchFamily="34" charset="0"/>
              <a:buChar char="•"/>
            </a:pPr>
            <a:r>
              <a:rPr lang="it-IT" sz="2400" b="1"/>
              <a:t>Centrality analysis:</a:t>
            </a:r>
            <a:r>
              <a:rPr lang="it-IT" sz="2400"/>
              <a:t> Which identifies the most important nodes in a network, using different ways to calculate centrality.</a:t>
            </a:r>
          </a:p>
          <a:p>
            <a:pPr marL="800100" lvl="1" indent="-342900">
              <a:buFont typeface="Arial" panose="020B0604020202020204" pitchFamily="34" charset="0"/>
              <a:buChar char="•"/>
            </a:pPr>
            <a:r>
              <a:rPr lang="it-IT" sz="2400" b="1"/>
              <a:t>Community detection:</a:t>
            </a:r>
            <a:r>
              <a:rPr lang="it-IT" sz="2400"/>
              <a:t> Which aims to find heavily intinter-connected components that may represent protein complexes and machineries</a:t>
            </a:r>
          </a:p>
          <a:p>
            <a:pPr marL="342900" indent="-342900">
              <a:buFont typeface="Arial" panose="020B0604020202020204" pitchFamily="34" charset="0"/>
              <a:buChar char="•"/>
            </a:pPr>
            <a:r>
              <a:rPr lang="it-IT" sz="2400" b="1"/>
              <a:t>Annotation enrichment analysis</a:t>
            </a:r>
            <a:r>
              <a:rPr lang="it-IT" sz="2400"/>
              <a:t> is a complementary tool often used when analysing PPINs (GO, Reactome)</a:t>
            </a:r>
          </a:p>
        </p:txBody>
      </p:sp>
      <p:sp>
        <p:nvSpPr>
          <p:cNvPr id="3" name="Rectangle 2">
            <a:extLst>
              <a:ext uri="{FF2B5EF4-FFF2-40B4-BE49-F238E27FC236}">
                <a16:creationId xmlns:a16="http://schemas.microsoft.com/office/drawing/2014/main" id="{9B6C5A4C-277A-8A4D-9155-DB471562335A}"/>
              </a:ext>
            </a:extLst>
          </p:cNvPr>
          <p:cNvSpPr/>
          <p:nvPr/>
        </p:nvSpPr>
        <p:spPr>
          <a:xfrm>
            <a:off x="4951139" y="162471"/>
            <a:ext cx="1721946"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Summary</a:t>
            </a:r>
          </a:p>
        </p:txBody>
      </p:sp>
    </p:spTree>
    <p:extLst>
      <p:ext uri="{BB962C8B-B14F-4D97-AF65-F5344CB8AC3E}">
        <p14:creationId xmlns:p14="http://schemas.microsoft.com/office/powerpoint/2010/main" val="106627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12FED5-CEE1-6449-85C5-3E500623F473}"/>
              </a:ext>
            </a:extLst>
          </p:cNvPr>
          <p:cNvSpPr/>
          <p:nvPr/>
        </p:nvSpPr>
        <p:spPr>
          <a:xfrm>
            <a:off x="3274197" y="1479703"/>
            <a:ext cx="6617068" cy="830997"/>
          </a:xfrm>
          <a:prstGeom prst="rect">
            <a:avLst/>
          </a:prstGeom>
        </p:spPr>
        <p:txBody>
          <a:bodyPr wrap="none">
            <a:spAutoFit/>
          </a:bodyPr>
          <a:lstStyle/>
          <a:p>
            <a:pPr marL="342900" indent="-342900">
              <a:buFont typeface="Arial" panose="020B0604020202020204" pitchFamily="34" charset="0"/>
              <a:buChar char="•"/>
            </a:pPr>
            <a:r>
              <a:rPr lang="it-IT" sz="2400" b="0" i="0">
                <a:effectLst/>
              </a:rPr>
              <a:t>social network analysis</a:t>
            </a:r>
          </a:p>
          <a:p>
            <a:pPr marL="342900" indent="-342900">
              <a:buFont typeface="Arial" panose="020B0604020202020204" pitchFamily="34" charset="0"/>
              <a:buChar char="•"/>
            </a:pPr>
            <a:r>
              <a:rPr lang="it-IT" sz="2400"/>
              <a:t>application of graph theory to the social sciences</a:t>
            </a:r>
          </a:p>
        </p:txBody>
      </p:sp>
      <p:sp>
        <p:nvSpPr>
          <p:cNvPr id="3" name="Rectangle 2">
            <a:extLst>
              <a:ext uri="{FF2B5EF4-FFF2-40B4-BE49-F238E27FC236}">
                <a16:creationId xmlns:a16="http://schemas.microsoft.com/office/drawing/2014/main" id="{5FAE7BBE-8657-D346-A7A6-99AC64E4F9AB}"/>
              </a:ext>
            </a:extLst>
          </p:cNvPr>
          <p:cNvSpPr/>
          <p:nvPr/>
        </p:nvSpPr>
        <p:spPr>
          <a:xfrm>
            <a:off x="3274197" y="343473"/>
            <a:ext cx="5311711"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Introduction to graph theory</a:t>
            </a:r>
          </a:p>
        </p:txBody>
      </p:sp>
      <p:sp>
        <p:nvSpPr>
          <p:cNvPr id="4" name="Rectangle 3">
            <a:extLst>
              <a:ext uri="{FF2B5EF4-FFF2-40B4-BE49-F238E27FC236}">
                <a16:creationId xmlns:a16="http://schemas.microsoft.com/office/drawing/2014/main" id="{BC81B173-42DB-CE46-8DD3-EB2E14B89394}"/>
              </a:ext>
            </a:extLst>
          </p:cNvPr>
          <p:cNvSpPr/>
          <p:nvPr/>
        </p:nvSpPr>
        <p:spPr>
          <a:xfrm>
            <a:off x="593557" y="2828836"/>
            <a:ext cx="11117179" cy="923330"/>
          </a:xfrm>
          <a:prstGeom prst="rect">
            <a:avLst/>
          </a:prstGeom>
        </p:spPr>
        <p:txBody>
          <a:bodyPr wrap="square">
            <a:spAutoFit/>
          </a:bodyPr>
          <a:lstStyle/>
          <a:p>
            <a:r>
              <a:rPr lang="it-IT" b="0" i="1">
                <a:solidFill>
                  <a:srgbClr val="222222"/>
                </a:solidFill>
                <a:effectLst/>
                <a:latin typeface="Helvetica Neue" panose="02000503000000020004" pitchFamily="2" charset="0"/>
              </a:rPr>
              <a:t>“[…] the study of graphs, mathematical structures used to model pairwise relations between objects. A graph in this context is made up of vertices, nodes, or points which are connected by edges, arcs, or lines”.</a:t>
            </a:r>
          </a:p>
          <a:p>
            <a:pPr algn="r"/>
            <a:r>
              <a:rPr lang="en-US" i="1">
                <a:solidFill>
                  <a:srgbClr val="222222"/>
                </a:solidFill>
                <a:latin typeface="Helvetica Neue" panose="02000503000000020004" pitchFamily="2" charset="0"/>
              </a:rPr>
              <a:t>(</a:t>
            </a:r>
            <a:r>
              <a:rPr lang="it-IT" i="1">
                <a:solidFill>
                  <a:srgbClr val="222222"/>
                </a:solidFill>
                <a:latin typeface="Helvetica Neue" panose="02000503000000020004" pitchFamily="2" charset="0"/>
              </a:rPr>
              <a:t>Wikipedia)</a:t>
            </a:r>
            <a:endParaRPr lang="it-IT"/>
          </a:p>
        </p:txBody>
      </p:sp>
      <p:pic>
        <p:nvPicPr>
          <p:cNvPr id="5" name="Picture 4">
            <a:extLst>
              <a:ext uri="{FF2B5EF4-FFF2-40B4-BE49-F238E27FC236}">
                <a16:creationId xmlns:a16="http://schemas.microsoft.com/office/drawing/2014/main" id="{47F0B735-48F0-CA4E-948B-4A03E5C3548F}"/>
              </a:ext>
            </a:extLst>
          </p:cNvPr>
          <p:cNvPicPr>
            <a:picLocks noChangeAspect="1"/>
          </p:cNvPicPr>
          <p:nvPr/>
        </p:nvPicPr>
        <p:blipFill>
          <a:blip r:embed="rId2"/>
          <a:stretch>
            <a:fillRect/>
          </a:stretch>
        </p:blipFill>
        <p:spPr>
          <a:xfrm>
            <a:off x="2977146" y="4335044"/>
            <a:ext cx="6350000" cy="1460500"/>
          </a:xfrm>
          <a:prstGeom prst="rect">
            <a:avLst/>
          </a:prstGeom>
        </p:spPr>
      </p:pic>
      <p:sp>
        <p:nvSpPr>
          <p:cNvPr id="6" name="Rectangle 5">
            <a:extLst>
              <a:ext uri="{FF2B5EF4-FFF2-40B4-BE49-F238E27FC236}">
                <a16:creationId xmlns:a16="http://schemas.microsoft.com/office/drawing/2014/main" id="{C3C2CA47-0953-0A48-B7BA-CA6324432142}"/>
              </a:ext>
            </a:extLst>
          </p:cNvPr>
          <p:cNvSpPr/>
          <p:nvPr/>
        </p:nvSpPr>
        <p:spPr>
          <a:xfrm>
            <a:off x="4359860" y="6009090"/>
            <a:ext cx="3584571" cy="369332"/>
          </a:xfrm>
          <a:prstGeom prst="rect">
            <a:avLst/>
          </a:prstGeom>
        </p:spPr>
        <p:txBody>
          <a:bodyPr wrap="none">
            <a:spAutoFit/>
          </a:bodyPr>
          <a:lstStyle/>
          <a:p>
            <a:r>
              <a:rPr lang="it-IT" b="0" i="0">
                <a:solidFill>
                  <a:srgbClr val="222222"/>
                </a:solidFill>
                <a:effectLst/>
                <a:latin typeface="Helvetica Neue" panose="02000503000000020004" pitchFamily="2" charset="0"/>
              </a:rPr>
              <a:t>The seven bridges of Königsberg</a:t>
            </a:r>
            <a:endParaRPr lang="it-IT"/>
          </a:p>
        </p:txBody>
      </p:sp>
      <p:sp>
        <p:nvSpPr>
          <p:cNvPr id="8" name="Rectangle 7">
            <a:extLst>
              <a:ext uri="{FF2B5EF4-FFF2-40B4-BE49-F238E27FC236}">
                <a16:creationId xmlns:a16="http://schemas.microsoft.com/office/drawing/2014/main" id="{1CA9EB35-2B92-CD43-9403-98A235EF2C7C}"/>
              </a:ext>
            </a:extLst>
          </p:cNvPr>
          <p:cNvSpPr/>
          <p:nvPr/>
        </p:nvSpPr>
        <p:spPr>
          <a:xfrm>
            <a:off x="9327146" y="5302153"/>
            <a:ext cx="2566736" cy="1200329"/>
          </a:xfrm>
          <a:prstGeom prst="rect">
            <a:avLst/>
          </a:prstGeom>
        </p:spPr>
        <p:txBody>
          <a:bodyPr wrap="square">
            <a:spAutoFit/>
          </a:bodyPr>
          <a:lstStyle/>
          <a:p>
            <a:r>
              <a:rPr lang="it-IT" b="0" i="0">
                <a:solidFill>
                  <a:srgbClr val="222222"/>
                </a:solidFill>
                <a:effectLst/>
              </a:rPr>
              <a:t>Euler used this graph and its topological features to prove that the path did not exis</a:t>
            </a:r>
            <a:endParaRPr lang="it-IT"/>
          </a:p>
        </p:txBody>
      </p:sp>
    </p:spTree>
    <p:extLst>
      <p:ext uri="{BB962C8B-B14F-4D97-AF65-F5344CB8AC3E}">
        <p14:creationId xmlns:p14="http://schemas.microsoft.com/office/powerpoint/2010/main" val="209922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3FC6D2-7135-7545-AD60-93B2D63D3CB1}"/>
              </a:ext>
            </a:extLst>
          </p:cNvPr>
          <p:cNvSpPr/>
          <p:nvPr/>
        </p:nvSpPr>
        <p:spPr>
          <a:xfrm>
            <a:off x="2239649" y="280138"/>
            <a:ext cx="7739555"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graph types and edge properties</a:t>
            </a:r>
          </a:p>
        </p:txBody>
      </p:sp>
      <p:sp>
        <p:nvSpPr>
          <p:cNvPr id="3" name="Rectangle 2">
            <a:extLst>
              <a:ext uri="{FF2B5EF4-FFF2-40B4-BE49-F238E27FC236}">
                <a16:creationId xmlns:a16="http://schemas.microsoft.com/office/drawing/2014/main" id="{F49FFE95-F0BB-E740-ABCF-CD33CCBD729C}"/>
              </a:ext>
            </a:extLst>
          </p:cNvPr>
          <p:cNvSpPr/>
          <p:nvPr/>
        </p:nvSpPr>
        <p:spPr>
          <a:xfrm>
            <a:off x="4331119" y="1080161"/>
            <a:ext cx="2908553" cy="400110"/>
          </a:xfrm>
          <a:prstGeom prst="rect">
            <a:avLst/>
          </a:prstGeom>
        </p:spPr>
        <p:txBody>
          <a:bodyPr wrap="none">
            <a:spAutoFit/>
          </a:bodyPr>
          <a:lstStyle/>
          <a:p>
            <a:r>
              <a:rPr lang="it-IT" sz="2000" b="0" i="0">
                <a:solidFill>
                  <a:srgbClr val="444444"/>
                </a:solidFill>
                <a:effectLst/>
                <a:latin typeface="Helvetica Neue" panose="02000503000000020004" pitchFamily="2" charset="0"/>
              </a:rPr>
              <a:t>Types of network edges</a:t>
            </a:r>
          </a:p>
        </p:txBody>
      </p:sp>
      <p:pic>
        <p:nvPicPr>
          <p:cNvPr id="4" name="Picture 3">
            <a:extLst>
              <a:ext uri="{FF2B5EF4-FFF2-40B4-BE49-F238E27FC236}">
                <a16:creationId xmlns:a16="http://schemas.microsoft.com/office/drawing/2014/main" id="{6F05C28B-578A-F242-ACFE-0EE4DD785E24}"/>
              </a:ext>
            </a:extLst>
          </p:cNvPr>
          <p:cNvPicPr>
            <a:picLocks noChangeAspect="1"/>
          </p:cNvPicPr>
          <p:nvPr/>
        </p:nvPicPr>
        <p:blipFill>
          <a:blip r:embed="rId2"/>
          <a:stretch>
            <a:fillRect/>
          </a:stretch>
        </p:blipFill>
        <p:spPr>
          <a:xfrm>
            <a:off x="735315" y="1620253"/>
            <a:ext cx="10077620" cy="3272978"/>
          </a:xfrm>
          <a:prstGeom prst="rect">
            <a:avLst/>
          </a:prstGeom>
        </p:spPr>
      </p:pic>
      <p:sp>
        <p:nvSpPr>
          <p:cNvPr id="5" name="Rectangle 4">
            <a:extLst>
              <a:ext uri="{FF2B5EF4-FFF2-40B4-BE49-F238E27FC236}">
                <a16:creationId xmlns:a16="http://schemas.microsoft.com/office/drawing/2014/main" id="{FAE8D93A-84E1-0446-81C0-EED3C86D9F4E}"/>
              </a:ext>
            </a:extLst>
          </p:cNvPr>
          <p:cNvSpPr/>
          <p:nvPr/>
        </p:nvSpPr>
        <p:spPr>
          <a:xfrm>
            <a:off x="836188" y="4983973"/>
            <a:ext cx="1690847" cy="369332"/>
          </a:xfrm>
          <a:prstGeom prst="rect">
            <a:avLst/>
          </a:prstGeom>
        </p:spPr>
        <p:txBody>
          <a:bodyPr wrap="none">
            <a:spAutoFit/>
          </a:bodyPr>
          <a:lstStyle/>
          <a:p>
            <a:pPr marL="285750" indent="-285750">
              <a:buFont typeface="Arial" panose="020B0604020202020204" pitchFamily="34" charset="0"/>
              <a:buChar char="•"/>
            </a:pPr>
            <a:r>
              <a:rPr lang="it-IT">
                <a:solidFill>
                  <a:srgbClr val="222222"/>
                </a:solidFill>
              </a:rPr>
              <a:t>PPI </a:t>
            </a:r>
            <a:r>
              <a:rPr lang="it-IT" b="0" i="0">
                <a:solidFill>
                  <a:srgbClr val="222222"/>
                </a:solidFill>
                <a:effectLst/>
              </a:rPr>
              <a:t>networks</a:t>
            </a:r>
            <a:endParaRPr lang="it-IT"/>
          </a:p>
        </p:txBody>
      </p:sp>
      <p:sp>
        <p:nvSpPr>
          <p:cNvPr id="6" name="Rectangle 5">
            <a:extLst>
              <a:ext uri="{FF2B5EF4-FFF2-40B4-BE49-F238E27FC236}">
                <a16:creationId xmlns:a16="http://schemas.microsoft.com/office/drawing/2014/main" id="{6AB41325-988E-404D-AA40-C3C6E0F2436B}"/>
              </a:ext>
            </a:extLst>
          </p:cNvPr>
          <p:cNvSpPr/>
          <p:nvPr/>
        </p:nvSpPr>
        <p:spPr>
          <a:xfrm>
            <a:off x="4321323" y="4983973"/>
            <a:ext cx="2905604" cy="646331"/>
          </a:xfrm>
          <a:prstGeom prst="rect">
            <a:avLst/>
          </a:prstGeom>
        </p:spPr>
        <p:txBody>
          <a:bodyPr wrap="none">
            <a:spAutoFit/>
          </a:bodyPr>
          <a:lstStyle/>
          <a:p>
            <a:pPr marL="285750" indent="-285750">
              <a:buFont typeface="Arial" panose="020B0604020202020204" pitchFamily="34" charset="0"/>
              <a:buChar char="•"/>
            </a:pPr>
            <a:r>
              <a:rPr lang="it-IT"/>
              <a:t>Metabolic networks</a:t>
            </a:r>
          </a:p>
          <a:p>
            <a:pPr marL="285750" indent="-285750">
              <a:buFont typeface="Arial" panose="020B0604020202020204" pitchFamily="34" charset="0"/>
              <a:buChar char="•"/>
            </a:pPr>
            <a:r>
              <a:rPr lang="it-IT"/>
              <a:t>Gene regulation networks</a:t>
            </a:r>
          </a:p>
        </p:txBody>
      </p:sp>
      <p:sp>
        <p:nvSpPr>
          <p:cNvPr id="7" name="Rectangle 6">
            <a:extLst>
              <a:ext uri="{FF2B5EF4-FFF2-40B4-BE49-F238E27FC236}">
                <a16:creationId xmlns:a16="http://schemas.microsoft.com/office/drawing/2014/main" id="{3C790BA1-AEF9-864D-AB73-7DE222EE7C98}"/>
              </a:ext>
            </a:extLst>
          </p:cNvPr>
          <p:cNvSpPr/>
          <p:nvPr/>
        </p:nvSpPr>
        <p:spPr>
          <a:xfrm>
            <a:off x="8486273" y="4892842"/>
            <a:ext cx="3433011" cy="1754326"/>
          </a:xfrm>
          <a:prstGeom prst="rect">
            <a:avLst/>
          </a:prstGeom>
        </p:spPr>
        <p:txBody>
          <a:bodyPr wrap="square">
            <a:spAutoFit/>
          </a:bodyPr>
          <a:lstStyle/>
          <a:p>
            <a:pPr marL="285750" indent="-285750">
              <a:buFont typeface="Arial" panose="020B0604020202020204" pitchFamily="34" charset="0"/>
              <a:buChar char="•"/>
            </a:pPr>
            <a:r>
              <a:rPr lang="it-IT">
                <a:solidFill>
                  <a:srgbClr val="222222"/>
                </a:solidFill>
              </a:rPr>
              <a:t>R</a:t>
            </a:r>
            <a:r>
              <a:rPr lang="it-IT" b="0" i="0">
                <a:solidFill>
                  <a:srgbClr val="222222"/>
                </a:solidFill>
                <a:effectLst/>
              </a:rPr>
              <a:t>eliability of an interaction</a:t>
            </a:r>
          </a:p>
          <a:p>
            <a:pPr marL="285750" indent="-285750">
              <a:buFont typeface="Arial" panose="020B0604020202020204" pitchFamily="34" charset="0"/>
              <a:buChar char="•"/>
            </a:pPr>
            <a:r>
              <a:rPr lang="it-IT">
                <a:solidFill>
                  <a:srgbClr val="222222"/>
                </a:solidFill>
              </a:rPr>
              <a:t>Q</a:t>
            </a:r>
            <a:r>
              <a:rPr lang="it-IT" b="0" i="0">
                <a:solidFill>
                  <a:srgbClr val="222222"/>
                </a:solidFill>
                <a:effectLst/>
              </a:rPr>
              <a:t>uantitative expression change that a gene induces over another </a:t>
            </a:r>
          </a:p>
          <a:p>
            <a:pPr marL="285750" indent="-285750">
              <a:buFont typeface="Arial" panose="020B0604020202020204" pitchFamily="34" charset="0"/>
              <a:buChar char="•"/>
            </a:pPr>
            <a:r>
              <a:rPr lang="it-IT" b="0" i="0">
                <a:solidFill>
                  <a:srgbClr val="222222"/>
                </a:solidFill>
                <a:effectLst/>
              </a:rPr>
              <a:t>Relatedness of two genes in terms of seq similarity</a:t>
            </a:r>
            <a:endParaRPr lang="it-IT"/>
          </a:p>
        </p:txBody>
      </p:sp>
    </p:spTree>
    <p:extLst>
      <p:ext uri="{BB962C8B-B14F-4D97-AF65-F5344CB8AC3E}">
        <p14:creationId xmlns:p14="http://schemas.microsoft.com/office/powerpoint/2010/main" val="2756863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4D429C-272B-0642-9648-BD02E7E7FD02}"/>
              </a:ext>
            </a:extLst>
          </p:cNvPr>
          <p:cNvSpPr/>
          <p:nvPr/>
        </p:nvSpPr>
        <p:spPr>
          <a:xfrm>
            <a:off x="3633590" y="280464"/>
            <a:ext cx="4828566" cy="461665"/>
          </a:xfrm>
          <a:prstGeom prst="rect">
            <a:avLst/>
          </a:prstGeom>
        </p:spPr>
        <p:txBody>
          <a:bodyPr wrap="none">
            <a:spAutoFit/>
          </a:bodyPr>
          <a:lstStyle/>
          <a:p>
            <a:r>
              <a:rPr lang="it-IT" sz="2400" b="0" i="0">
                <a:solidFill>
                  <a:srgbClr val="555555"/>
                </a:solidFill>
                <a:effectLst/>
                <a:latin typeface="Helvetica Neue" panose="02000503000000020004" pitchFamily="2" charset="0"/>
              </a:rPr>
              <a:t>Graph theory: adjacency matrices</a:t>
            </a:r>
          </a:p>
        </p:txBody>
      </p:sp>
      <p:pic>
        <p:nvPicPr>
          <p:cNvPr id="3" name="Picture 2">
            <a:extLst>
              <a:ext uri="{FF2B5EF4-FFF2-40B4-BE49-F238E27FC236}">
                <a16:creationId xmlns:a16="http://schemas.microsoft.com/office/drawing/2014/main" id="{0E2A3243-03D3-BD4D-8545-67AF37F43CBD}"/>
              </a:ext>
            </a:extLst>
          </p:cNvPr>
          <p:cNvPicPr>
            <a:picLocks noChangeAspect="1"/>
          </p:cNvPicPr>
          <p:nvPr/>
        </p:nvPicPr>
        <p:blipFill>
          <a:blip r:embed="rId2"/>
          <a:stretch>
            <a:fillRect/>
          </a:stretch>
        </p:blipFill>
        <p:spPr>
          <a:xfrm>
            <a:off x="2502568" y="1633792"/>
            <a:ext cx="6753727" cy="4106266"/>
          </a:xfrm>
          <a:prstGeom prst="rect">
            <a:avLst/>
          </a:prstGeom>
        </p:spPr>
      </p:pic>
      <p:sp>
        <p:nvSpPr>
          <p:cNvPr id="4" name="Rectangle 3">
            <a:extLst>
              <a:ext uri="{FF2B5EF4-FFF2-40B4-BE49-F238E27FC236}">
                <a16:creationId xmlns:a16="http://schemas.microsoft.com/office/drawing/2014/main" id="{3DC11C1D-6B67-424E-B71F-A4A9CCA8126A}"/>
              </a:ext>
            </a:extLst>
          </p:cNvPr>
          <p:cNvSpPr/>
          <p:nvPr/>
        </p:nvSpPr>
        <p:spPr>
          <a:xfrm>
            <a:off x="561475" y="985319"/>
            <a:ext cx="11373852" cy="646331"/>
          </a:xfrm>
          <a:prstGeom prst="rect">
            <a:avLst/>
          </a:prstGeom>
        </p:spPr>
        <p:txBody>
          <a:bodyPr wrap="square">
            <a:spAutoFit/>
          </a:bodyPr>
          <a:lstStyle/>
          <a:p>
            <a:r>
              <a:rPr lang="it-IT">
                <a:solidFill>
                  <a:srgbClr val="222222"/>
                </a:solidFill>
                <a:latin typeface="Helvetica Neue" panose="02000503000000020004" pitchFamily="2" charset="0"/>
              </a:rPr>
              <a:t>R</a:t>
            </a:r>
            <a:r>
              <a:rPr lang="it-IT" b="0" i="0">
                <a:solidFill>
                  <a:srgbClr val="222222"/>
                </a:solidFill>
                <a:effectLst/>
                <a:latin typeface="Helvetica Neue" panose="02000503000000020004" pitchFamily="2" charset="0"/>
              </a:rPr>
              <a:t>ows and columns are assigned to the nodes in the network and the presence of an edge is symbolised by a numerical value</a:t>
            </a:r>
            <a:endParaRPr lang="it-IT"/>
          </a:p>
        </p:txBody>
      </p:sp>
      <p:sp>
        <p:nvSpPr>
          <p:cNvPr id="5" name="Rectangle 4">
            <a:extLst>
              <a:ext uri="{FF2B5EF4-FFF2-40B4-BE49-F238E27FC236}">
                <a16:creationId xmlns:a16="http://schemas.microsoft.com/office/drawing/2014/main" id="{82BE29DB-E66C-F54E-B5C7-118C696BC1F4}"/>
              </a:ext>
            </a:extLst>
          </p:cNvPr>
          <p:cNvSpPr/>
          <p:nvPr/>
        </p:nvSpPr>
        <p:spPr>
          <a:xfrm>
            <a:off x="9384632" y="4472731"/>
            <a:ext cx="2679032" cy="927982"/>
          </a:xfrm>
          <a:prstGeom prst="rect">
            <a:avLst/>
          </a:prstGeom>
        </p:spPr>
        <p:txBody>
          <a:bodyPr wrap="square">
            <a:spAutoFit/>
          </a:bodyPr>
          <a:lstStyle/>
          <a:p>
            <a:r>
              <a:rPr lang="it-IT">
                <a:solidFill>
                  <a:srgbClr val="222222"/>
                </a:solidFill>
              </a:rPr>
              <a:t>S</a:t>
            </a:r>
            <a:r>
              <a:rPr lang="it-IT" b="0" i="0">
                <a:solidFill>
                  <a:srgbClr val="222222"/>
                </a:solidFill>
                <a:effectLst/>
              </a:rPr>
              <a:t>ign of the values can be used to indicate stimulation or inhibition</a:t>
            </a:r>
            <a:endParaRPr lang="it-IT"/>
          </a:p>
        </p:txBody>
      </p:sp>
    </p:spTree>
    <p:extLst>
      <p:ext uri="{BB962C8B-B14F-4D97-AF65-F5344CB8AC3E}">
        <p14:creationId xmlns:p14="http://schemas.microsoft.com/office/powerpoint/2010/main" val="3103666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391" y="189514"/>
            <a:ext cx="5299849"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2117557" y="1123699"/>
            <a:ext cx="8197516" cy="369332"/>
          </a:xfrm>
          <a:prstGeom prst="rect">
            <a:avLst/>
          </a:prstGeom>
        </p:spPr>
        <p:txBody>
          <a:bodyPr wrap="square">
            <a:spAutoFit/>
          </a:bodyPr>
          <a:lstStyle/>
          <a:p>
            <a:r>
              <a:rPr lang="it-IT" b="1" i="0">
                <a:solidFill>
                  <a:srgbClr val="222222"/>
                </a:solidFill>
                <a:effectLst/>
                <a:latin typeface="Helvetica Neue" panose="02000503000000020004" pitchFamily="2" charset="0"/>
              </a:rPr>
              <a:t>topological properties</a:t>
            </a:r>
            <a:r>
              <a:rPr lang="it-IT">
                <a:solidFill>
                  <a:srgbClr val="222222"/>
                </a:solidFill>
                <a:latin typeface="Helvetica Neue" panose="02000503000000020004" pitchFamily="2" charset="0"/>
              </a:rPr>
              <a:t> </a:t>
            </a:r>
            <a:r>
              <a:rPr lang="it-IT" b="0" i="0">
                <a:solidFill>
                  <a:srgbClr val="222222"/>
                </a:solidFill>
                <a:effectLst/>
                <a:latin typeface="Helvetica Neue" panose="02000503000000020004" pitchFamily="2" charset="0"/>
              </a:rPr>
              <a:t>help identify relevant sub-structures within a network</a:t>
            </a:r>
            <a:endParaRPr lang="it-IT"/>
          </a:p>
        </p:txBody>
      </p:sp>
      <p:pic>
        <p:nvPicPr>
          <p:cNvPr id="4" name="Picture 3">
            <a:extLst>
              <a:ext uri="{FF2B5EF4-FFF2-40B4-BE49-F238E27FC236}">
                <a16:creationId xmlns:a16="http://schemas.microsoft.com/office/drawing/2014/main" id="{C333188C-7C2A-8340-AAA3-069F94C507C5}"/>
              </a:ext>
            </a:extLst>
          </p:cNvPr>
          <p:cNvPicPr>
            <a:picLocks noChangeAspect="1"/>
          </p:cNvPicPr>
          <p:nvPr/>
        </p:nvPicPr>
        <p:blipFill>
          <a:blip r:embed="rId2"/>
          <a:stretch>
            <a:fillRect/>
          </a:stretch>
        </p:blipFill>
        <p:spPr>
          <a:xfrm>
            <a:off x="4248943" y="1903996"/>
            <a:ext cx="3323389" cy="3869999"/>
          </a:xfrm>
          <a:prstGeom prst="rect">
            <a:avLst/>
          </a:prstGeom>
        </p:spPr>
      </p:pic>
      <p:sp>
        <p:nvSpPr>
          <p:cNvPr id="5" name="TextBox 4">
            <a:extLst>
              <a:ext uri="{FF2B5EF4-FFF2-40B4-BE49-F238E27FC236}">
                <a16:creationId xmlns:a16="http://schemas.microsoft.com/office/drawing/2014/main" id="{54F9D9C7-84F9-7B4B-9038-CB6B856C4A93}"/>
              </a:ext>
            </a:extLst>
          </p:cNvPr>
          <p:cNvSpPr txBox="1"/>
          <p:nvPr/>
        </p:nvSpPr>
        <p:spPr>
          <a:xfrm>
            <a:off x="2245895" y="1903996"/>
            <a:ext cx="1083117" cy="461665"/>
          </a:xfrm>
          <a:prstGeom prst="rect">
            <a:avLst/>
          </a:prstGeom>
          <a:noFill/>
        </p:spPr>
        <p:txBody>
          <a:bodyPr wrap="none" rtlCol="0">
            <a:spAutoFit/>
          </a:bodyPr>
          <a:lstStyle/>
          <a:p>
            <a:r>
              <a:rPr lang="en-US" sz="2400"/>
              <a:t>Degree</a:t>
            </a:r>
            <a:endParaRPr lang="it-IT" sz="2400"/>
          </a:p>
        </p:txBody>
      </p:sp>
    </p:spTree>
    <p:extLst>
      <p:ext uri="{BB962C8B-B14F-4D97-AF65-F5344CB8AC3E}">
        <p14:creationId xmlns:p14="http://schemas.microsoft.com/office/powerpoint/2010/main" val="2725999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391" y="189514"/>
            <a:ext cx="5299849"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2117557" y="1123699"/>
            <a:ext cx="8197516" cy="461665"/>
          </a:xfrm>
          <a:prstGeom prst="rect">
            <a:avLst/>
          </a:prstGeom>
        </p:spPr>
        <p:txBody>
          <a:bodyPr wrap="square">
            <a:spAutoFit/>
          </a:bodyPr>
          <a:lstStyle/>
          <a:p>
            <a:r>
              <a:rPr lang="it-IT" sz="2400" b="1" i="0">
                <a:solidFill>
                  <a:srgbClr val="222222"/>
                </a:solidFill>
                <a:effectLst/>
              </a:rPr>
              <a:t>Shortest paths</a:t>
            </a:r>
            <a:endParaRPr lang="it-IT" sz="2400"/>
          </a:p>
        </p:txBody>
      </p:sp>
      <p:pic>
        <p:nvPicPr>
          <p:cNvPr id="6" name="Picture 5">
            <a:extLst>
              <a:ext uri="{FF2B5EF4-FFF2-40B4-BE49-F238E27FC236}">
                <a16:creationId xmlns:a16="http://schemas.microsoft.com/office/drawing/2014/main" id="{9610C90D-C633-BE47-92E3-FFE27DFA1E54}"/>
              </a:ext>
            </a:extLst>
          </p:cNvPr>
          <p:cNvPicPr>
            <a:picLocks noChangeAspect="1"/>
          </p:cNvPicPr>
          <p:nvPr/>
        </p:nvPicPr>
        <p:blipFill>
          <a:blip r:embed="rId2"/>
          <a:stretch>
            <a:fillRect/>
          </a:stretch>
        </p:blipFill>
        <p:spPr>
          <a:xfrm>
            <a:off x="3566391" y="1780674"/>
            <a:ext cx="4281544" cy="4009700"/>
          </a:xfrm>
          <a:prstGeom prst="rect">
            <a:avLst/>
          </a:prstGeom>
        </p:spPr>
      </p:pic>
    </p:spTree>
    <p:extLst>
      <p:ext uri="{BB962C8B-B14F-4D97-AF65-F5344CB8AC3E}">
        <p14:creationId xmlns:p14="http://schemas.microsoft.com/office/powerpoint/2010/main" val="2862364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391" y="221598"/>
            <a:ext cx="5299849"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2117557" y="1123699"/>
            <a:ext cx="8197516" cy="461665"/>
          </a:xfrm>
          <a:prstGeom prst="rect">
            <a:avLst/>
          </a:prstGeom>
        </p:spPr>
        <p:txBody>
          <a:bodyPr wrap="square">
            <a:spAutoFit/>
          </a:bodyPr>
          <a:lstStyle/>
          <a:p>
            <a:r>
              <a:rPr lang="it-IT" sz="2400" b="1" i="0">
                <a:solidFill>
                  <a:srgbClr val="222222"/>
                </a:solidFill>
                <a:effectLst/>
              </a:rPr>
              <a:t>Scale-free </a:t>
            </a:r>
            <a:endParaRPr lang="it-IT" sz="2400"/>
          </a:p>
        </p:txBody>
      </p:sp>
      <p:pic>
        <p:nvPicPr>
          <p:cNvPr id="5" name="Picture 4">
            <a:extLst>
              <a:ext uri="{FF2B5EF4-FFF2-40B4-BE49-F238E27FC236}">
                <a16:creationId xmlns:a16="http://schemas.microsoft.com/office/drawing/2014/main" id="{0B1007CE-681D-014F-95CF-FA4FE7895397}"/>
              </a:ext>
            </a:extLst>
          </p:cNvPr>
          <p:cNvPicPr>
            <a:picLocks noChangeAspect="1"/>
          </p:cNvPicPr>
          <p:nvPr/>
        </p:nvPicPr>
        <p:blipFill>
          <a:blip r:embed="rId2"/>
          <a:stretch>
            <a:fillRect/>
          </a:stretch>
        </p:blipFill>
        <p:spPr>
          <a:xfrm>
            <a:off x="3566391" y="1343527"/>
            <a:ext cx="4588042" cy="4588042"/>
          </a:xfrm>
          <a:prstGeom prst="rect">
            <a:avLst/>
          </a:prstGeom>
        </p:spPr>
      </p:pic>
    </p:spTree>
    <p:extLst>
      <p:ext uri="{BB962C8B-B14F-4D97-AF65-F5344CB8AC3E}">
        <p14:creationId xmlns:p14="http://schemas.microsoft.com/office/powerpoint/2010/main" val="2139186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3617</TotalTime>
  <Words>963</Words>
  <Application>Microsoft Macintosh PowerPoint</Application>
  <PresentationFormat>Widescreen</PresentationFormat>
  <Paragraphs>201</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Helvetica Neue</vt:lpstr>
      <vt:lpstr>Office Theme</vt:lpstr>
      <vt:lpstr>Networks are 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allegra.via@gmail.com</dc:creator>
  <cp:lastModifiedBy>allegra.via@gmail.com</cp:lastModifiedBy>
  <cp:revision>37</cp:revision>
  <dcterms:created xsi:type="dcterms:W3CDTF">2018-02-05T18:35:11Z</dcterms:created>
  <dcterms:modified xsi:type="dcterms:W3CDTF">2018-02-08T06:52:36Z</dcterms:modified>
</cp:coreProperties>
</file>